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90" r:id="rId2"/>
    <p:sldId id="317" r:id="rId3"/>
    <p:sldId id="318" r:id="rId4"/>
    <p:sldId id="327" r:id="rId5"/>
    <p:sldId id="256" r:id="rId6"/>
    <p:sldId id="300" r:id="rId7"/>
    <p:sldId id="299" r:id="rId8"/>
    <p:sldId id="301" r:id="rId9"/>
    <p:sldId id="302" r:id="rId10"/>
    <p:sldId id="303" r:id="rId11"/>
    <p:sldId id="289" r:id="rId12"/>
    <p:sldId id="292" r:id="rId13"/>
    <p:sldId id="291" r:id="rId14"/>
    <p:sldId id="283" r:id="rId15"/>
    <p:sldId id="297" r:id="rId16"/>
    <p:sldId id="298" r:id="rId17"/>
    <p:sldId id="281" r:id="rId18"/>
    <p:sldId id="282" r:id="rId19"/>
    <p:sldId id="257" r:id="rId20"/>
    <p:sldId id="263" r:id="rId21"/>
    <p:sldId id="258" r:id="rId22"/>
    <p:sldId id="259" r:id="rId23"/>
    <p:sldId id="284" r:id="rId24"/>
    <p:sldId id="278" r:id="rId25"/>
    <p:sldId id="304" r:id="rId26"/>
    <p:sldId id="261" r:id="rId27"/>
    <p:sldId id="306" r:id="rId28"/>
    <p:sldId id="305" r:id="rId29"/>
    <p:sldId id="307" r:id="rId30"/>
    <p:sldId id="308" r:id="rId31"/>
    <p:sldId id="260" r:id="rId32"/>
    <p:sldId id="262" r:id="rId33"/>
    <p:sldId id="332" r:id="rId34"/>
    <p:sldId id="333" r:id="rId35"/>
    <p:sldId id="264" r:id="rId36"/>
    <p:sldId id="265" r:id="rId37"/>
    <p:sldId id="309" r:id="rId38"/>
    <p:sldId id="310" r:id="rId39"/>
    <p:sldId id="312" r:id="rId40"/>
    <p:sldId id="313" r:id="rId41"/>
    <p:sldId id="314" r:id="rId42"/>
    <p:sldId id="311" r:id="rId43"/>
    <p:sldId id="285" r:id="rId44"/>
    <p:sldId id="279" r:id="rId45"/>
    <p:sldId id="294" r:id="rId46"/>
    <p:sldId id="315" r:id="rId47"/>
    <p:sldId id="319" r:id="rId48"/>
    <p:sldId id="316" r:id="rId49"/>
    <p:sldId id="320" r:id="rId50"/>
    <p:sldId id="293" r:id="rId51"/>
    <p:sldId id="295" r:id="rId52"/>
    <p:sldId id="321" r:id="rId53"/>
    <p:sldId id="322" r:id="rId54"/>
    <p:sldId id="323" r:id="rId55"/>
    <p:sldId id="324" r:id="rId56"/>
    <p:sldId id="328" r:id="rId57"/>
    <p:sldId id="325" r:id="rId58"/>
    <p:sldId id="329" r:id="rId59"/>
    <p:sldId id="326" r:id="rId60"/>
    <p:sldId id="331" r:id="rId61"/>
    <p:sldId id="267" r:id="rId62"/>
    <p:sldId id="336" r:id="rId63"/>
    <p:sldId id="335" r:id="rId64"/>
    <p:sldId id="337" r:id="rId65"/>
    <p:sldId id="339" r:id="rId66"/>
    <p:sldId id="296" r:id="rId67"/>
    <p:sldId id="342" r:id="rId68"/>
    <p:sldId id="268" r:id="rId69"/>
    <p:sldId id="341" r:id="rId70"/>
    <p:sldId id="287" r:id="rId71"/>
    <p:sldId id="334" r:id="rId72"/>
    <p:sldId id="280" r:id="rId73"/>
    <p:sldId id="272" r:id="rId74"/>
    <p:sldId id="288" r:id="rId75"/>
  </p:sldIdLst>
  <p:sldSz cx="9144000" cy="6858000" type="screen4x3"/>
  <p:notesSz cx="6800850" cy="99314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70800"/>
    <a:srgbClr val="FFFF00"/>
    <a:srgbClr val="CC0000"/>
    <a:srgbClr val="00FFFF"/>
    <a:srgbClr val="33CCFF"/>
    <a:srgbClr val="99FF33"/>
    <a:srgbClr val="F4020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07" autoAdjust="0"/>
    <p:restoredTop sz="94186" autoAdjust="0"/>
  </p:normalViewPr>
  <p:slideViewPr>
    <p:cSldViewPr>
      <p:cViewPr>
        <p:scale>
          <a:sx n="76" d="100"/>
          <a:sy n="76" d="100"/>
        </p:scale>
        <p:origin x="-972" y="72"/>
      </p:cViewPr>
      <p:guideLst>
        <p:guide orient="horz" pos="1253"/>
        <p:guide pos="33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>
                  <a:latin typeface="Arial" charset="0"/>
                </a:endParaRPr>
              </a:p>
            </p:txBody>
          </p:sp>
        </p:grpSp>
      </p:grpSp>
      <p:sp>
        <p:nvSpPr>
          <p:cNvPr id="4407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4407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B61F8-39A7-4E40-BD3D-6A949C09A1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434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9537A-3BDD-4637-B330-DFEDD17E26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41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9AB89-EC86-43D7-BBFF-46D2CEB556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8846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25F7B-C4E2-4118-B2B5-E0FE4F9C1F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22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74099-BC75-4673-8744-44785F34C3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88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B1B76-15CA-40E9-A9A0-658D5273D6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867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850E5-800E-411A-A59A-C016E7B238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090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7B296-4438-4C5B-BBB7-828225E1D9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76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64519-12E6-4B7E-A054-849B5EA5A1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89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C6E14-19B4-4C09-8948-6766DC7ACC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88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F9240-94B7-4DE4-9CC9-D99F6B2CC2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09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2E8BB-8EB2-41A3-AD53-0D21461A51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559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0CA94-7525-4C31-BC0D-E174A6EBF7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91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1C158-7BC0-42E5-AA25-C477E0A485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25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D43C6-4A7A-4661-96BE-3FF8ADD25B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FD395-1E9F-4C4B-8B90-0EEB7A6196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3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pt-BR">
                  <a:latin typeface="Arial" charset="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6859A12-9D7D-45EB-BC10-65146E640D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7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.wmf"/><Relationship Id="rId5" Type="http://schemas.openxmlformats.org/officeDocument/2006/relationships/image" Target="../media/image3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.png"/><Relationship Id="rId9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9.wmf"/><Relationship Id="rId5" Type="http://schemas.openxmlformats.org/officeDocument/2006/relationships/image" Target="../media/image3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.png"/><Relationship Id="rId9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gif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48.wmf"/><Relationship Id="rId3" Type="http://schemas.openxmlformats.org/officeDocument/2006/relationships/image" Target="../media/image1.png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47.wmf"/><Relationship Id="rId5" Type="http://schemas.openxmlformats.org/officeDocument/2006/relationships/image" Target="../media/image3.png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2.png"/><Relationship Id="rId9" Type="http://schemas.openxmlformats.org/officeDocument/2006/relationships/image" Target="../media/image46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27.gif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53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1.wmf"/><Relationship Id="rId11" Type="http://schemas.openxmlformats.org/officeDocument/2006/relationships/image" Target="../media/image3.png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.png"/><Relationship Id="rId4" Type="http://schemas.openxmlformats.org/officeDocument/2006/relationships/image" Target="../media/image50.wmf"/><Relationship Id="rId9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57.wmf"/><Relationship Id="rId3" Type="http://schemas.openxmlformats.org/officeDocument/2006/relationships/oleObject" Target="../embeddings/oleObject23.bin"/><Relationship Id="rId7" Type="http://schemas.openxmlformats.org/officeDocument/2006/relationships/image" Target="../media/image3.png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png"/><Relationship Id="rId11" Type="http://schemas.openxmlformats.org/officeDocument/2006/relationships/image" Target="../media/image56.wmf"/><Relationship Id="rId5" Type="http://schemas.openxmlformats.org/officeDocument/2006/relationships/image" Target="../media/image1.png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54.wmf"/><Relationship Id="rId9" Type="http://schemas.openxmlformats.org/officeDocument/2006/relationships/image" Target="../media/image55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gif"/><Relationship Id="rId5" Type="http://schemas.openxmlformats.org/officeDocument/2006/relationships/image" Target="../media/image27.gif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143000"/>
            <a:ext cx="8229600" cy="1828800"/>
          </a:xfrm>
        </p:spPr>
        <p:txBody>
          <a:bodyPr/>
          <a:lstStyle/>
          <a:p>
            <a:pPr eaLnBrk="1" hangingPunct="1">
              <a:defRPr/>
            </a:pPr>
            <a:r>
              <a:rPr lang="pt-BR" sz="9600" b="1" i="1" dirty="0" smtClean="0"/>
              <a:t>Física </a:t>
            </a:r>
            <a:br>
              <a:rPr lang="pt-BR" sz="9600" b="1" i="1" dirty="0" smtClean="0"/>
            </a:br>
            <a:r>
              <a:rPr lang="pt-BR" b="1" i="1" dirty="0" smtClean="0"/>
              <a:t>     </a:t>
            </a:r>
            <a:br>
              <a:rPr lang="pt-BR" b="1" i="1" dirty="0" smtClean="0"/>
            </a:br>
            <a:r>
              <a:rPr lang="pt-BR" sz="9600" b="1" i="1" dirty="0" smtClean="0"/>
              <a:t>Primeiro 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34925" y="44450"/>
            <a:ext cx="91090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Exemplo 1: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Um móvel passa pela placa de -10m quando o cronômetro é acionado.  Move-se para direita e em 6s alcança a placa +20m e inverte o movimento.  Quando o móvel passa novamente pela placa de +10m o cronômetro encerra sua medição indicando 8s.</a:t>
            </a:r>
          </a:p>
        </p:txBody>
      </p:sp>
      <p:grpSp>
        <p:nvGrpSpPr>
          <p:cNvPr id="12291" name="Group 4"/>
          <p:cNvGrpSpPr>
            <a:grpSpLocks/>
          </p:cNvGrpSpPr>
          <p:nvPr/>
        </p:nvGrpSpPr>
        <p:grpSpPr bwMode="auto">
          <a:xfrm>
            <a:off x="900113" y="2265363"/>
            <a:ext cx="7569200" cy="1524000"/>
            <a:chOff x="567" y="1427"/>
            <a:chExt cx="4768" cy="960"/>
          </a:xfrm>
        </p:grpSpPr>
        <p:sp>
          <p:nvSpPr>
            <p:cNvPr id="12297" name="Freeform 5"/>
            <p:cNvSpPr>
              <a:spLocks/>
            </p:cNvSpPr>
            <p:nvPr/>
          </p:nvSpPr>
          <p:spPr bwMode="auto">
            <a:xfrm>
              <a:off x="567" y="1752"/>
              <a:ext cx="4768" cy="635"/>
            </a:xfrm>
            <a:custGeom>
              <a:avLst/>
              <a:gdLst>
                <a:gd name="T0" fmla="*/ 0 w 5080"/>
                <a:gd name="T1" fmla="*/ 144278 h 431"/>
                <a:gd name="T2" fmla="*/ 246 w 5080"/>
                <a:gd name="T3" fmla="*/ 38208 h 431"/>
                <a:gd name="T4" fmla="*/ 579 w 5080"/>
                <a:gd name="T5" fmla="*/ 68608 h 431"/>
                <a:gd name="T6" fmla="*/ 1034 w 5080"/>
                <a:gd name="T7" fmla="*/ 53135 h 431"/>
                <a:gd name="T8" fmla="*/ 1560 w 5080"/>
                <a:gd name="T9" fmla="*/ 7742 h 431"/>
                <a:gd name="T10" fmla="*/ 1892 w 5080"/>
                <a:gd name="T11" fmla="*/ 98751 h 431"/>
                <a:gd name="T12" fmla="*/ 1964 w 5080"/>
                <a:gd name="T13" fmla="*/ 98751 h 4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80"/>
                <a:gd name="T22" fmla="*/ 0 h 431"/>
                <a:gd name="T23" fmla="*/ 5080 w 5080"/>
                <a:gd name="T24" fmla="*/ 431 h 4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80" h="431">
                  <a:moveTo>
                    <a:pt x="0" y="431"/>
                  </a:moveTo>
                  <a:cubicBezTo>
                    <a:pt x="193" y="291"/>
                    <a:pt x="386" y="152"/>
                    <a:pt x="635" y="114"/>
                  </a:cubicBezTo>
                  <a:cubicBezTo>
                    <a:pt x="884" y="76"/>
                    <a:pt x="1157" y="198"/>
                    <a:pt x="1497" y="205"/>
                  </a:cubicBezTo>
                  <a:cubicBezTo>
                    <a:pt x="1837" y="212"/>
                    <a:pt x="2253" y="189"/>
                    <a:pt x="2676" y="159"/>
                  </a:cubicBezTo>
                  <a:cubicBezTo>
                    <a:pt x="3099" y="129"/>
                    <a:pt x="3667" y="0"/>
                    <a:pt x="4037" y="23"/>
                  </a:cubicBezTo>
                  <a:cubicBezTo>
                    <a:pt x="4407" y="46"/>
                    <a:pt x="4725" y="250"/>
                    <a:pt x="4899" y="295"/>
                  </a:cubicBezTo>
                  <a:cubicBezTo>
                    <a:pt x="5073" y="340"/>
                    <a:pt x="5076" y="317"/>
                    <a:pt x="5080" y="29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2298" name="Group 6"/>
            <p:cNvGrpSpPr>
              <a:grpSpLocks/>
            </p:cNvGrpSpPr>
            <p:nvPr/>
          </p:nvGrpSpPr>
          <p:grpSpPr bwMode="auto">
            <a:xfrm>
              <a:off x="1228" y="1542"/>
              <a:ext cx="283" cy="371"/>
              <a:chOff x="1202" y="3339"/>
              <a:chExt cx="181" cy="363"/>
            </a:xfrm>
          </p:grpSpPr>
          <p:sp>
            <p:nvSpPr>
              <p:cNvPr id="12312" name="Line 7"/>
              <p:cNvSpPr>
                <a:spLocks noChangeShapeType="1"/>
              </p:cNvSpPr>
              <p:nvPr/>
            </p:nvSpPr>
            <p:spPr bwMode="auto">
              <a:xfrm flipV="1">
                <a:off x="1292" y="3521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13" name="Rectangle 8"/>
              <p:cNvSpPr>
                <a:spLocks noChangeArrowheads="1"/>
              </p:cNvSpPr>
              <p:nvPr/>
            </p:nvSpPr>
            <p:spPr bwMode="auto">
              <a:xfrm>
                <a:off x="1202" y="3339"/>
                <a:ext cx="181" cy="182"/>
              </a:xfrm>
              <a:prstGeom prst="rect">
                <a:avLst/>
              </a:prstGeom>
              <a:noFill/>
              <a:ln w="38100" algn="ctr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</p:grpSp>
        <p:grpSp>
          <p:nvGrpSpPr>
            <p:cNvPr id="12299" name="Group 9"/>
            <p:cNvGrpSpPr>
              <a:grpSpLocks/>
            </p:cNvGrpSpPr>
            <p:nvPr/>
          </p:nvGrpSpPr>
          <p:grpSpPr bwMode="auto">
            <a:xfrm>
              <a:off x="2455" y="1657"/>
              <a:ext cx="283" cy="371"/>
              <a:chOff x="1202" y="3339"/>
              <a:chExt cx="181" cy="363"/>
            </a:xfrm>
          </p:grpSpPr>
          <p:sp>
            <p:nvSpPr>
              <p:cNvPr id="12310" name="Line 10"/>
              <p:cNvSpPr>
                <a:spLocks noChangeShapeType="1"/>
              </p:cNvSpPr>
              <p:nvPr/>
            </p:nvSpPr>
            <p:spPr bwMode="auto">
              <a:xfrm flipV="1">
                <a:off x="1292" y="3521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11" name="Rectangle 11"/>
              <p:cNvSpPr>
                <a:spLocks noChangeArrowheads="1"/>
              </p:cNvSpPr>
              <p:nvPr/>
            </p:nvSpPr>
            <p:spPr bwMode="auto">
              <a:xfrm>
                <a:off x="1202" y="3339"/>
                <a:ext cx="181" cy="182"/>
              </a:xfrm>
              <a:prstGeom prst="rect">
                <a:avLst/>
              </a:prstGeom>
              <a:noFill/>
              <a:ln w="38100" algn="ctr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</p:grpSp>
        <p:grpSp>
          <p:nvGrpSpPr>
            <p:cNvPr id="12300" name="Group 12"/>
            <p:cNvGrpSpPr>
              <a:grpSpLocks/>
            </p:cNvGrpSpPr>
            <p:nvPr/>
          </p:nvGrpSpPr>
          <p:grpSpPr bwMode="auto">
            <a:xfrm rot="-893672">
              <a:off x="3636" y="1467"/>
              <a:ext cx="283" cy="371"/>
              <a:chOff x="1202" y="3339"/>
              <a:chExt cx="181" cy="363"/>
            </a:xfrm>
          </p:grpSpPr>
          <p:sp>
            <p:nvSpPr>
              <p:cNvPr id="12308" name="Line 13"/>
              <p:cNvSpPr>
                <a:spLocks noChangeShapeType="1"/>
              </p:cNvSpPr>
              <p:nvPr/>
            </p:nvSpPr>
            <p:spPr bwMode="auto">
              <a:xfrm flipV="1">
                <a:off x="1292" y="3521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09" name="Rectangle 14"/>
              <p:cNvSpPr>
                <a:spLocks noChangeArrowheads="1"/>
              </p:cNvSpPr>
              <p:nvPr/>
            </p:nvSpPr>
            <p:spPr bwMode="auto">
              <a:xfrm>
                <a:off x="1202" y="3339"/>
                <a:ext cx="181" cy="182"/>
              </a:xfrm>
              <a:prstGeom prst="rect">
                <a:avLst/>
              </a:prstGeom>
              <a:noFill/>
              <a:ln w="38100" algn="ctr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</p:grpSp>
        <p:grpSp>
          <p:nvGrpSpPr>
            <p:cNvPr id="12301" name="Group 15"/>
            <p:cNvGrpSpPr>
              <a:grpSpLocks/>
            </p:cNvGrpSpPr>
            <p:nvPr/>
          </p:nvGrpSpPr>
          <p:grpSpPr bwMode="auto">
            <a:xfrm rot="1789648">
              <a:off x="4865" y="1661"/>
              <a:ext cx="283" cy="371"/>
              <a:chOff x="1202" y="3339"/>
              <a:chExt cx="181" cy="363"/>
            </a:xfrm>
          </p:grpSpPr>
          <p:sp>
            <p:nvSpPr>
              <p:cNvPr id="12306" name="Line 16"/>
              <p:cNvSpPr>
                <a:spLocks noChangeShapeType="1"/>
              </p:cNvSpPr>
              <p:nvPr/>
            </p:nvSpPr>
            <p:spPr bwMode="auto">
              <a:xfrm flipV="1">
                <a:off x="1292" y="3521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07" name="Rectangle 17"/>
              <p:cNvSpPr>
                <a:spLocks noChangeArrowheads="1"/>
              </p:cNvSpPr>
              <p:nvPr/>
            </p:nvSpPr>
            <p:spPr bwMode="auto">
              <a:xfrm>
                <a:off x="1202" y="3339"/>
                <a:ext cx="181" cy="182"/>
              </a:xfrm>
              <a:prstGeom prst="rect">
                <a:avLst/>
              </a:prstGeom>
              <a:noFill/>
              <a:ln w="38100" algn="ctr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</p:grpSp>
        <p:sp>
          <p:nvSpPr>
            <p:cNvPr id="12302" name="Text Box 18"/>
            <p:cNvSpPr txBox="1">
              <a:spLocks noChangeArrowheads="1"/>
            </p:cNvSpPr>
            <p:nvPr/>
          </p:nvSpPr>
          <p:spPr bwMode="auto">
            <a:xfrm>
              <a:off x="1184" y="1516"/>
              <a:ext cx="4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>
                  <a:solidFill>
                    <a:srgbClr val="FFFF00"/>
                  </a:solidFill>
                </a:rPr>
                <a:t>-10</a:t>
              </a:r>
            </a:p>
          </p:txBody>
        </p:sp>
        <p:sp>
          <p:nvSpPr>
            <p:cNvPr id="12303" name="Text Box 19"/>
            <p:cNvSpPr txBox="1">
              <a:spLocks noChangeArrowheads="1"/>
            </p:cNvSpPr>
            <p:nvPr/>
          </p:nvSpPr>
          <p:spPr bwMode="auto">
            <a:xfrm>
              <a:off x="2477" y="1625"/>
              <a:ext cx="4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>
                  <a:solidFill>
                    <a:srgbClr val="FFFF00"/>
                  </a:solidFill>
                </a:rPr>
                <a:t>0</a:t>
              </a:r>
            </a:p>
          </p:txBody>
        </p:sp>
        <p:sp>
          <p:nvSpPr>
            <p:cNvPr id="12304" name="Text Box 20"/>
            <p:cNvSpPr txBox="1">
              <a:spLocks noChangeArrowheads="1"/>
            </p:cNvSpPr>
            <p:nvPr/>
          </p:nvSpPr>
          <p:spPr bwMode="auto">
            <a:xfrm rot="-860246">
              <a:off x="3589" y="1427"/>
              <a:ext cx="4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>
                  <a:solidFill>
                    <a:srgbClr val="FFFF00"/>
                  </a:solidFill>
                </a:rPr>
                <a:t>10</a:t>
              </a:r>
            </a:p>
          </p:txBody>
        </p:sp>
        <p:sp>
          <p:nvSpPr>
            <p:cNvPr id="12305" name="Text Box 21"/>
            <p:cNvSpPr txBox="1">
              <a:spLocks noChangeArrowheads="1"/>
            </p:cNvSpPr>
            <p:nvPr/>
          </p:nvSpPr>
          <p:spPr bwMode="auto">
            <a:xfrm rot="1633298">
              <a:off x="4883" y="1670"/>
              <a:ext cx="4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>
                  <a:solidFill>
                    <a:srgbClr val="FFFF00"/>
                  </a:solidFill>
                </a:rPr>
                <a:t>20</a:t>
              </a:r>
            </a:p>
          </p:txBody>
        </p:sp>
      </p:grpSp>
      <p:sp>
        <p:nvSpPr>
          <p:cNvPr id="199702" name="Text Box 22"/>
          <p:cNvSpPr txBox="1">
            <a:spLocks noChangeArrowheads="1"/>
          </p:cNvSpPr>
          <p:nvPr/>
        </p:nvSpPr>
        <p:spPr bwMode="auto">
          <a:xfrm>
            <a:off x="1906588" y="5661025"/>
            <a:ext cx="55451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9900"/>
                </a:solidFill>
              </a:rPr>
              <a:t> </a:t>
            </a:r>
            <a:r>
              <a:rPr lang="el-GR" altLang="pt-BR" sz="2400">
                <a:solidFill>
                  <a:srgbClr val="FF9900"/>
                </a:solidFill>
              </a:rPr>
              <a:t>Δ</a:t>
            </a:r>
            <a:r>
              <a:rPr lang="pt-BR" altLang="pt-BR" sz="2400">
                <a:solidFill>
                  <a:srgbClr val="FF9900"/>
                </a:solidFill>
              </a:rPr>
              <a:t>r = 18m e  </a:t>
            </a:r>
            <a:r>
              <a:rPr lang="el-GR" altLang="pt-BR" sz="2400">
                <a:solidFill>
                  <a:srgbClr val="FF9900"/>
                </a:solidFill>
              </a:rPr>
              <a:t>Δ</a:t>
            </a:r>
            <a:r>
              <a:rPr lang="pt-BR" altLang="pt-BR" sz="2400">
                <a:solidFill>
                  <a:srgbClr val="FF9900"/>
                </a:solidFill>
              </a:rPr>
              <a:t>t = 8s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9900"/>
                </a:solidFill>
              </a:rPr>
              <a:t> V = 18/8 = 2,25m/s</a:t>
            </a:r>
          </a:p>
        </p:txBody>
      </p:sp>
      <p:sp>
        <p:nvSpPr>
          <p:cNvPr id="199703" name="Text Box 23"/>
          <p:cNvSpPr txBox="1">
            <a:spLocks noChangeArrowheads="1"/>
          </p:cNvSpPr>
          <p:nvPr/>
        </p:nvSpPr>
        <p:spPr bwMode="auto">
          <a:xfrm>
            <a:off x="71438" y="3789363"/>
            <a:ext cx="89646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Determine a velocidade escalar média do móvel no intervalo de 0 a 8s. </a:t>
            </a:r>
          </a:p>
        </p:txBody>
      </p:sp>
      <p:sp>
        <p:nvSpPr>
          <p:cNvPr id="199704" name="Text Box 24"/>
          <p:cNvSpPr txBox="1">
            <a:spLocks noChangeArrowheads="1"/>
          </p:cNvSpPr>
          <p:nvPr/>
        </p:nvSpPr>
        <p:spPr bwMode="auto">
          <a:xfrm>
            <a:off x="1943100" y="4262438"/>
            <a:ext cx="2989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pt-BR" sz="2400">
                <a:solidFill>
                  <a:srgbClr val="FF9900"/>
                </a:solidFill>
              </a:rPr>
              <a:t>Δ</a:t>
            </a:r>
            <a:r>
              <a:rPr lang="pt-BR" altLang="pt-BR" sz="2400">
                <a:solidFill>
                  <a:srgbClr val="FF9900"/>
                </a:solidFill>
              </a:rPr>
              <a:t>S = 20m e  </a:t>
            </a:r>
            <a:r>
              <a:rPr lang="el-GR" altLang="pt-BR" sz="2400">
                <a:solidFill>
                  <a:srgbClr val="FF9900"/>
                </a:solidFill>
              </a:rPr>
              <a:t>Δ</a:t>
            </a:r>
            <a:r>
              <a:rPr lang="pt-BR" altLang="pt-BR" sz="2400">
                <a:solidFill>
                  <a:srgbClr val="FF9900"/>
                </a:solidFill>
              </a:rPr>
              <a:t>t = 8s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9900"/>
                </a:solidFill>
              </a:rPr>
              <a:t>V = 20/8 = 2,50m/s</a:t>
            </a:r>
          </a:p>
        </p:txBody>
      </p:sp>
      <p:sp>
        <p:nvSpPr>
          <p:cNvPr id="199705" name="Text Box 25"/>
          <p:cNvSpPr txBox="1">
            <a:spLocks noChangeArrowheads="1"/>
          </p:cNvSpPr>
          <p:nvPr/>
        </p:nvSpPr>
        <p:spPr bwMode="auto">
          <a:xfrm>
            <a:off x="71438" y="5127625"/>
            <a:ext cx="89646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Determine a velocidade vetorial média do móvel no intervalo de 0 a 8s. </a:t>
            </a:r>
          </a:p>
        </p:txBody>
      </p:sp>
      <p:sp>
        <p:nvSpPr>
          <p:cNvPr id="12296" name="Line 26"/>
          <p:cNvSpPr>
            <a:spLocks noChangeShapeType="1"/>
          </p:cNvSpPr>
          <p:nvPr/>
        </p:nvSpPr>
        <p:spPr bwMode="auto">
          <a:xfrm>
            <a:off x="2146300" y="5734050"/>
            <a:ext cx="360363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 autoUpdateAnimBg="0"/>
      <p:bldP spid="199702" grpId="0" autoUpdateAnimBg="0"/>
      <p:bldP spid="199703" grpId="0" autoUpdateAnimBg="0"/>
      <p:bldP spid="199704" grpId="0" autoUpdateAnimBg="0"/>
      <p:bldP spid="19970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627313" y="188913"/>
            <a:ext cx="3671887" cy="792162"/>
          </a:xfrm>
        </p:spPr>
        <p:txBody>
          <a:bodyPr/>
          <a:lstStyle/>
          <a:p>
            <a:pPr eaLnBrk="1" hangingPunct="1">
              <a:defRPr/>
            </a:pPr>
            <a:r>
              <a:rPr lang="pt-BR" sz="4400" b="1" smtClean="0">
                <a:solidFill>
                  <a:srgbClr val="F40202"/>
                </a:solidFill>
              </a:rPr>
              <a:t>Velocidade</a:t>
            </a:r>
          </a:p>
        </p:txBody>
      </p:sp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179388" y="1352550"/>
            <a:ext cx="4943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/>
              <a:t>Velocidade vetorial média:</a:t>
            </a:r>
          </a:p>
        </p:txBody>
      </p:sp>
      <p:sp>
        <p:nvSpPr>
          <p:cNvPr id="163850" name="Rectangle 10"/>
          <p:cNvSpPr>
            <a:spLocks noChangeArrowheads="1"/>
          </p:cNvSpPr>
          <p:nvPr/>
        </p:nvSpPr>
        <p:spPr bwMode="auto">
          <a:xfrm>
            <a:off x="204788" y="2647950"/>
            <a:ext cx="4943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/>
              <a:t>Velocidade escalar média:</a:t>
            </a:r>
          </a:p>
        </p:txBody>
      </p:sp>
      <p:sp>
        <p:nvSpPr>
          <p:cNvPr id="13318" name="Rectangle 12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sp>
        <p:nvSpPr>
          <p:cNvPr id="13319" name="Rectangle 14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graphicFrame>
        <p:nvGraphicFramePr>
          <p:cNvPr id="163853" name="Object 13"/>
          <p:cNvGraphicFramePr>
            <a:graphicFrameLocks noChangeAspect="1"/>
          </p:cNvGraphicFramePr>
          <p:nvPr/>
        </p:nvGraphicFramePr>
        <p:xfrm>
          <a:off x="5148263" y="2420938"/>
          <a:ext cx="169227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ção" r:id="rId6" imgW="799753" imgH="495085" progId="Equation.3">
                  <p:embed/>
                </p:oleObj>
              </mc:Choice>
              <mc:Fallback>
                <p:oleObj name="Equação" r:id="rId6" imgW="799753" imgH="495085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420938"/>
                        <a:ext cx="1692275" cy="10477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55" name="Rectangle 15"/>
          <p:cNvSpPr>
            <a:spLocks noChangeArrowheads="1"/>
          </p:cNvSpPr>
          <p:nvPr/>
        </p:nvSpPr>
        <p:spPr bwMode="auto">
          <a:xfrm>
            <a:off x="179388" y="3786188"/>
            <a:ext cx="59356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/>
              <a:t>Velocidade escalar instantânea</a:t>
            </a:r>
            <a:r>
              <a:rPr lang="pt-BR" altLang="pt-BR"/>
              <a:t> </a:t>
            </a:r>
          </a:p>
        </p:txBody>
      </p:sp>
      <p:sp>
        <p:nvSpPr>
          <p:cNvPr id="163856" name="Rectangle 16"/>
          <p:cNvSpPr>
            <a:spLocks noChangeArrowheads="1"/>
          </p:cNvSpPr>
          <p:nvPr/>
        </p:nvSpPr>
        <p:spPr bwMode="auto">
          <a:xfrm>
            <a:off x="180975" y="4287838"/>
            <a:ext cx="835183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>
                <a:solidFill>
                  <a:srgbClr val="FFFF00"/>
                </a:solidFill>
              </a:rPr>
              <a:t>É a situação imposta quando Δt é levada ao limite próximo de zero.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>
                <a:solidFill>
                  <a:srgbClr val="FFFF00"/>
                </a:solidFill>
              </a:rPr>
              <a:t>Resolve-se por derivada.</a:t>
            </a:r>
          </a:p>
        </p:txBody>
      </p:sp>
      <p:sp>
        <p:nvSpPr>
          <p:cNvPr id="13323" name="Rectangle 1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graphicFrame>
        <p:nvGraphicFramePr>
          <p:cNvPr id="163857" name="Object 17"/>
          <p:cNvGraphicFramePr>
            <a:graphicFrameLocks noChangeAspect="1"/>
          </p:cNvGraphicFramePr>
          <p:nvPr/>
        </p:nvGraphicFramePr>
        <p:xfrm>
          <a:off x="4645025" y="5386388"/>
          <a:ext cx="1511300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ção" r:id="rId8" imgW="457002" imgH="393529" progId="Equation.3">
                  <p:embed/>
                </p:oleObj>
              </mc:Choice>
              <mc:Fallback>
                <p:oleObj name="Equação" r:id="rId8" imgW="457002" imgH="393529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5386388"/>
                        <a:ext cx="1511300" cy="9223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Rectangle 2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graphicFrame>
        <p:nvGraphicFramePr>
          <p:cNvPr id="163864" name="Object 24"/>
          <p:cNvGraphicFramePr>
            <a:graphicFrameLocks noChangeAspect="1"/>
          </p:cNvGraphicFramePr>
          <p:nvPr/>
        </p:nvGraphicFramePr>
        <p:xfrm>
          <a:off x="5148263" y="1196975"/>
          <a:ext cx="194310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ção" r:id="rId10" imgW="520474" imgH="482391" progId="Equation.3">
                  <p:embed/>
                </p:oleObj>
              </mc:Choice>
              <mc:Fallback>
                <p:oleObj name="Equação" r:id="rId10" imgW="520474" imgH="482391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196975"/>
                        <a:ext cx="1943100" cy="10588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F4020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9" grpId="0"/>
      <p:bldP spid="163850" grpId="0"/>
      <p:bldP spid="1638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eaLnBrk="1" hangingPunct="1">
              <a:defRPr/>
            </a:pPr>
            <a:r>
              <a:rPr lang="pt-BR" sz="6000" b="1" dirty="0" smtClean="0">
                <a:solidFill>
                  <a:srgbClr val="FF0000"/>
                </a:solidFill>
              </a:rPr>
              <a:t>Aceleração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214313" y="3006725"/>
            <a:ext cx="6680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400" b="0" i="0"/>
              <a:t>Aceleração escalar média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graphicFrame>
        <p:nvGraphicFramePr>
          <p:cNvPr id="173061" name="Object 5"/>
          <p:cNvGraphicFramePr>
            <a:graphicFrameLocks noChangeAspect="1"/>
          </p:cNvGraphicFramePr>
          <p:nvPr/>
        </p:nvGraphicFramePr>
        <p:xfrm>
          <a:off x="6072188" y="5357813"/>
          <a:ext cx="2554287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ção" r:id="rId6" imgW="457002" imgH="393529" progId="Equation.3">
                  <p:embed/>
                </p:oleObj>
              </mc:Choice>
              <mc:Fallback>
                <p:oleObj name="Equação" r:id="rId6" imgW="457002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88" y="5357813"/>
                        <a:ext cx="2554287" cy="14287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214313" y="4135438"/>
            <a:ext cx="8678862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 b="0" i="0"/>
              <a:t>Aceleração escalar instantânea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b="0" i="0">
                <a:solidFill>
                  <a:srgbClr val="FFFF00"/>
                </a:solidFill>
              </a:rPr>
              <a:t>É a situação imposta quando Δt é levada ao limite próximo de zero.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b="0" i="0">
                <a:solidFill>
                  <a:srgbClr val="FFFF00"/>
                </a:solidFill>
              </a:rPr>
              <a:t>    Resolve-se por derivada:</a:t>
            </a:r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142875" y="1458913"/>
            <a:ext cx="68373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400" b="0" i="0"/>
              <a:t>Aceleração vetorial média </a:t>
            </a: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graphicFrame>
        <p:nvGraphicFramePr>
          <p:cNvPr id="173065" name="Object 9"/>
          <p:cNvGraphicFramePr>
            <a:graphicFrameLocks noChangeAspect="1"/>
          </p:cNvGraphicFramePr>
          <p:nvPr/>
        </p:nvGraphicFramePr>
        <p:xfrm>
          <a:off x="6699250" y="1000125"/>
          <a:ext cx="21590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ção" r:id="rId8" imgW="520474" imgH="482391" progId="Equation.3">
                  <p:embed/>
                </p:oleObj>
              </mc:Choice>
              <mc:Fallback>
                <p:oleObj name="Equação" r:id="rId8" imgW="520474" imgH="482391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0" y="1000125"/>
                        <a:ext cx="2159000" cy="15335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graphicFrame>
        <p:nvGraphicFramePr>
          <p:cNvPr id="173069" name="Object 13"/>
          <p:cNvGraphicFramePr>
            <a:graphicFrameLocks noChangeAspect="1"/>
          </p:cNvGraphicFramePr>
          <p:nvPr/>
        </p:nvGraphicFramePr>
        <p:xfrm>
          <a:off x="6858000" y="2844800"/>
          <a:ext cx="2028825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ção" r:id="rId10" imgW="469696" imgH="393529" progId="Equation.3">
                  <p:embed/>
                </p:oleObj>
              </mc:Choice>
              <mc:Fallback>
                <p:oleObj name="Equação" r:id="rId10" imgW="469696" imgH="39352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844800"/>
                        <a:ext cx="2028825" cy="12271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/>
      <p:bldP spid="173063" grpId="0"/>
      <p:bldP spid="1730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03263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smtClean="0">
                <a:solidFill>
                  <a:srgbClr val="FF3300"/>
                </a:solidFill>
              </a:rPr>
              <a:t>Aplicação de derivada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6613"/>
            <a:ext cx="8642350" cy="1728787"/>
          </a:xfrm>
        </p:spPr>
        <p:txBody>
          <a:bodyPr/>
          <a:lstStyle/>
          <a:p>
            <a:pPr marL="533400" indent="-533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smtClean="0">
                <a:solidFill>
                  <a:srgbClr val="070800"/>
                </a:solidFill>
                <a:effectLst/>
              </a:rPr>
              <a:t>Seja conhecido a equação dos espaços S=3t³-4t²-5t+4 (SI). </a:t>
            </a:r>
          </a:p>
          <a:p>
            <a:pPr marL="533400" indent="-533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smtClean="0">
                <a:solidFill>
                  <a:srgbClr val="070800"/>
                </a:solidFill>
                <a:effectLst/>
              </a:rPr>
              <a:t>Determine: </a:t>
            </a:r>
          </a:p>
          <a:p>
            <a:pPr marL="533400" indent="-533400" eaLnBrk="1" hangingPunct="1">
              <a:spcBef>
                <a:spcPct val="0"/>
              </a:spcBef>
              <a:buClrTx/>
              <a:buSzTx/>
              <a:buFontTx/>
              <a:buAutoNum type="alphaLcParenR"/>
            </a:pPr>
            <a:r>
              <a:rPr lang="pt-BR" altLang="pt-BR" sz="2400" smtClean="0">
                <a:solidFill>
                  <a:srgbClr val="070800"/>
                </a:solidFill>
                <a:effectLst/>
              </a:rPr>
              <a:t>A velocidade no instante 2s é:</a:t>
            </a:r>
          </a:p>
          <a:p>
            <a:pPr marL="533400" indent="-533400" eaLnBrk="1" hangingPunct="1">
              <a:spcBef>
                <a:spcPct val="0"/>
              </a:spcBef>
              <a:buClrTx/>
              <a:buSzTx/>
              <a:buFontTx/>
              <a:buAutoNum type="alphaLcParenR"/>
            </a:pPr>
            <a:r>
              <a:rPr lang="pt-BR" altLang="pt-BR" sz="2400" smtClean="0">
                <a:solidFill>
                  <a:srgbClr val="070800"/>
                </a:solidFill>
                <a:effectLst/>
              </a:rPr>
              <a:t>A aceleração no instante 2s é:</a:t>
            </a:r>
          </a:p>
        </p:txBody>
      </p:sp>
      <p:sp>
        <p:nvSpPr>
          <p:cNvPr id="167945" name="Rectangle 9"/>
          <p:cNvSpPr>
            <a:spLocks noChangeArrowheads="1"/>
          </p:cNvSpPr>
          <p:nvPr/>
        </p:nvSpPr>
        <p:spPr bwMode="auto">
          <a:xfrm>
            <a:off x="900113" y="2395538"/>
            <a:ext cx="3109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>
                <a:solidFill>
                  <a:srgbClr val="070800"/>
                </a:solidFill>
              </a:rPr>
              <a:t>a) S = 3t³ - 4t² - 5t + 4</a:t>
            </a: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graphicFrame>
        <p:nvGraphicFramePr>
          <p:cNvPr id="167946" name="Object 10"/>
          <p:cNvGraphicFramePr>
            <a:graphicFrameLocks noChangeAspect="1"/>
          </p:cNvGraphicFramePr>
          <p:nvPr/>
        </p:nvGraphicFramePr>
        <p:xfrm>
          <a:off x="1116013" y="2852738"/>
          <a:ext cx="2808287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Equação" r:id="rId6" imgW="1803400" imgH="393700" progId="Equation.3">
                  <p:embed/>
                </p:oleObj>
              </mc:Choice>
              <mc:Fallback>
                <p:oleObj name="Equação" r:id="rId6" imgW="1803400" imgH="3937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852738"/>
                        <a:ext cx="2808287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8" name="Rectangle 12"/>
          <p:cNvSpPr>
            <a:spLocks noChangeArrowheads="1"/>
          </p:cNvSpPr>
          <p:nvPr/>
        </p:nvSpPr>
        <p:spPr bwMode="auto">
          <a:xfrm>
            <a:off x="2987675" y="2924175"/>
            <a:ext cx="478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>
                <a:solidFill>
                  <a:srgbClr val="070800"/>
                </a:solidFill>
              </a:rPr>
              <a:t>	Ou seja: v = 9t² - 8t - 5</a:t>
            </a:r>
          </a:p>
        </p:txBody>
      </p:sp>
      <p:sp>
        <p:nvSpPr>
          <p:cNvPr id="167949" name="Rectangle 13"/>
          <p:cNvSpPr>
            <a:spLocks noChangeArrowheads="1"/>
          </p:cNvSpPr>
          <p:nvPr/>
        </p:nvSpPr>
        <p:spPr bwMode="auto">
          <a:xfrm>
            <a:off x="-612775" y="3619500"/>
            <a:ext cx="584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>
                <a:solidFill>
                  <a:srgbClr val="070800"/>
                </a:solidFill>
              </a:rPr>
              <a:t>	Para t = 2s tem-se: v = -15m/s</a:t>
            </a:r>
          </a:p>
        </p:txBody>
      </p:sp>
      <p:sp>
        <p:nvSpPr>
          <p:cNvPr id="167950" name="Rectangle 14"/>
          <p:cNvSpPr>
            <a:spLocks noChangeArrowheads="1"/>
          </p:cNvSpPr>
          <p:nvPr/>
        </p:nvSpPr>
        <p:spPr bwMode="auto">
          <a:xfrm>
            <a:off x="971550" y="4340225"/>
            <a:ext cx="2357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>
                <a:solidFill>
                  <a:srgbClr val="070800"/>
                </a:solidFill>
              </a:rPr>
              <a:t>b) v = 9t² - 8t - 5</a:t>
            </a:r>
          </a:p>
        </p:txBody>
      </p:sp>
      <p:graphicFrame>
        <p:nvGraphicFramePr>
          <p:cNvPr id="167966" name="Object 30"/>
          <p:cNvGraphicFramePr>
            <a:graphicFrameLocks noChangeAspect="1"/>
          </p:cNvGraphicFramePr>
          <p:nvPr>
            <p:ph sz="half" idx="2"/>
          </p:nvPr>
        </p:nvGraphicFramePr>
        <p:xfrm>
          <a:off x="1098550" y="4868863"/>
          <a:ext cx="203358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Equação" r:id="rId8" imgW="1459866" imgH="393529" progId="Equation.3">
                  <p:embed/>
                </p:oleObj>
              </mc:Choice>
              <mc:Fallback>
                <p:oleObj name="Equação" r:id="rId8" imgW="1459866" imgH="393529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4868863"/>
                        <a:ext cx="2033588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68" name="Rectangle 32"/>
          <p:cNvSpPr>
            <a:spLocks noChangeArrowheads="1"/>
          </p:cNvSpPr>
          <p:nvPr/>
        </p:nvSpPr>
        <p:spPr bwMode="auto">
          <a:xfrm>
            <a:off x="2965450" y="4916488"/>
            <a:ext cx="4906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>
                <a:solidFill>
                  <a:srgbClr val="070800"/>
                </a:solidFill>
              </a:rPr>
              <a:t>	Ou seja: v = 18t – 8      </a:t>
            </a:r>
          </a:p>
        </p:txBody>
      </p:sp>
      <p:sp>
        <p:nvSpPr>
          <p:cNvPr id="167969" name="Rectangle 33"/>
          <p:cNvSpPr>
            <a:spLocks noChangeArrowheads="1"/>
          </p:cNvSpPr>
          <p:nvPr/>
        </p:nvSpPr>
        <p:spPr bwMode="auto">
          <a:xfrm>
            <a:off x="-614363" y="5564188"/>
            <a:ext cx="6265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>
                <a:solidFill>
                  <a:srgbClr val="070800"/>
                </a:solidFill>
              </a:rPr>
              <a:t>	Para t = 2s tem-se: a = 28m/s²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7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7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5" grpId="0"/>
      <p:bldP spid="167948" grpId="0"/>
      <p:bldP spid="167949" grpId="0"/>
      <p:bldP spid="167950" grpId="0"/>
      <p:bldP spid="167968" grpId="0"/>
      <p:bldP spid="1679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987675" y="260350"/>
            <a:ext cx="302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070800"/>
                </a:solidFill>
              </a:rPr>
              <a:t> Velocidade relativa</a:t>
            </a:r>
          </a:p>
        </p:txBody>
      </p:sp>
      <p:pic>
        <p:nvPicPr>
          <p:cNvPr id="59397" name="Picture 5" descr="onibu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62125"/>
            <a:ext cx="21605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 descr="onibu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63713"/>
            <a:ext cx="21605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8" descr="onibu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68763"/>
            <a:ext cx="21605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0" descr="onibu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163" y="4059238"/>
            <a:ext cx="2160587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611188" y="2555875"/>
            <a:ext cx="7993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611188" y="4860925"/>
            <a:ext cx="7993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2195513" y="1619250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5940425" y="1619250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>
            <a:off x="2195513" y="3933825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 flipH="1">
            <a:off x="6227763" y="3933825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9411" name="Text Box 19"/>
          <p:cNvSpPr txBox="1">
            <a:spLocks noChangeArrowheads="1"/>
          </p:cNvSpPr>
          <p:nvPr/>
        </p:nvSpPr>
        <p:spPr bwMode="auto">
          <a:xfrm>
            <a:off x="2268538" y="11255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/>
              <a:t>v</a:t>
            </a:r>
            <a:r>
              <a:rPr lang="pt-BR" altLang="pt-BR" sz="2400" baseline="-25000"/>
              <a:t>A</a:t>
            </a:r>
            <a:endParaRPr lang="pt-BR" altLang="pt-BR" sz="2400"/>
          </a:p>
        </p:txBody>
      </p:sp>
      <p:sp>
        <p:nvSpPr>
          <p:cNvPr id="59412" name="Text Box 20"/>
          <p:cNvSpPr txBox="1">
            <a:spLocks noChangeArrowheads="1"/>
          </p:cNvSpPr>
          <p:nvPr/>
        </p:nvSpPr>
        <p:spPr bwMode="auto">
          <a:xfrm>
            <a:off x="2268538" y="342900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/>
              <a:t>v</a:t>
            </a:r>
            <a:r>
              <a:rPr lang="pt-BR" altLang="pt-BR" sz="2400" baseline="-25000"/>
              <a:t>A</a:t>
            </a:r>
            <a:endParaRPr lang="pt-BR" altLang="pt-BR" sz="2400"/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6303963" y="3429000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v</a:t>
            </a:r>
            <a:r>
              <a:rPr lang="pt-BR" altLang="pt-BR" sz="2400" baseline="-25000"/>
              <a:t>B</a:t>
            </a:r>
            <a:endParaRPr lang="pt-BR" altLang="pt-BR" sz="2400"/>
          </a:p>
        </p:txBody>
      </p:sp>
      <p:sp>
        <p:nvSpPr>
          <p:cNvPr id="59414" name="Text Box 22"/>
          <p:cNvSpPr txBox="1">
            <a:spLocks noChangeArrowheads="1"/>
          </p:cNvSpPr>
          <p:nvPr/>
        </p:nvSpPr>
        <p:spPr bwMode="auto">
          <a:xfrm>
            <a:off x="5940425" y="11255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/>
              <a:t>v</a:t>
            </a:r>
            <a:r>
              <a:rPr lang="pt-BR" altLang="pt-BR" sz="2400" baseline="-25000"/>
              <a:t>B</a:t>
            </a:r>
            <a:endParaRPr lang="pt-BR" altLang="pt-BR" sz="2400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060700" y="5300663"/>
            <a:ext cx="3095625" cy="649287"/>
            <a:chOff x="1928" y="3339"/>
            <a:chExt cx="1950" cy="409"/>
          </a:xfrm>
        </p:grpSpPr>
        <p:sp>
          <p:nvSpPr>
            <p:cNvPr id="16405" name="Rectangle 25"/>
            <p:cNvSpPr>
              <a:spLocks noChangeArrowheads="1"/>
            </p:cNvSpPr>
            <p:nvPr/>
          </p:nvSpPr>
          <p:spPr bwMode="auto">
            <a:xfrm>
              <a:off x="1928" y="3339"/>
              <a:ext cx="1678" cy="409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16406" name="Text Box 24"/>
            <p:cNvSpPr txBox="1">
              <a:spLocks noChangeArrowheads="1"/>
            </p:cNvSpPr>
            <p:nvPr/>
          </p:nvSpPr>
          <p:spPr bwMode="auto">
            <a:xfrm>
              <a:off x="1960" y="3351"/>
              <a:ext cx="191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v</a:t>
              </a:r>
              <a:r>
                <a:rPr lang="pt-BR" altLang="pt-BR" sz="2800" baseline="-25000">
                  <a:solidFill>
                    <a:srgbClr val="E9FA0E"/>
                  </a:solidFill>
                </a:rPr>
                <a:t>R</a:t>
              </a:r>
              <a:r>
                <a:rPr lang="pt-BR" altLang="pt-BR" sz="2800">
                  <a:solidFill>
                    <a:srgbClr val="E9FA0E"/>
                  </a:solidFill>
                </a:rPr>
                <a:t> = </a:t>
              </a:r>
              <a:r>
                <a:rPr lang="en-US" altLang="pt-BR" sz="2800">
                  <a:solidFill>
                    <a:srgbClr val="E9FA0E"/>
                  </a:solidFill>
                  <a:cs typeface="Arial" pitchFamily="34" charset="0"/>
                </a:rPr>
                <a:t>|v</a:t>
              </a:r>
              <a:r>
                <a:rPr lang="en-US" altLang="pt-BR" sz="2800" baseline="-25000">
                  <a:solidFill>
                    <a:srgbClr val="E9FA0E"/>
                  </a:solidFill>
                  <a:cs typeface="Arial" pitchFamily="34" charset="0"/>
                </a:rPr>
                <a:t>A</a:t>
              </a:r>
              <a:r>
                <a:rPr lang="en-US" altLang="pt-BR" sz="2800">
                  <a:solidFill>
                    <a:srgbClr val="E9FA0E"/>
                  </a:solidFill>
                </a:rPr>
                <a:t>| + |v</a:t>
              </a:r>
              <a:r>
                <a:rPr lang="en-US" altLang="pt-BR" sz="2800" baseline="-25000">
                  <a:solidFill>
                    <a:srgbClr val="E9FA0E"/>
                  </a:solidFill>
                </a:rPr>
                <a:t>B</a:t>
              </a:r>
              <a:r>
                <a:rPr lang="en-US" altLang="pt-BR" sz="2800">
                  <a:solidFill>
                    <a:srgbClr val="E9FA0E"/>
                  </a:solidFill>
                </a:rPr>
                <a:t>|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060700" y="2781300"/>
            <a:ext cx="3095625" cy="649288"/>
            <a:chOff x="1928" y="1752"/>
            <a:chExt cx="1950" cy="409"/>
          </a:xfrm>
        </p:grpSpPr>
        <p:sp>
          <p:nvSpPr>
            <p:cNvPr id="16403" name="Rectangle 27"/>
            <p:cNvSpPr>
              <a:spLocks noChangeArrowheads="1"/>
            </p:cNvSpPr>
            <p:nvPr/>
          </p:nvSpPr>
          <p:spPr bwMode="auto">
            <a:xfrm>
              <a:off x="1928" y="1752"/>
              <a:ext cx="1678" cy="409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16404" name="Text Box 28"/>
            <p:cNvSpPr txBox="1">
              <a:spLocks noChangeArrowheads="1"/>
            </p:cNvSpPr>
            <p:nvPr/>
          </p:nvSpPr>
          <p:spPr bwMode="auto">
            <a:xfrm>
              <a:off x="1960" y="1764"/>
              <a:ext cx="191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v</a:t>
              </a:r>
              <a:r>
                <a:rPr lang="pt-BR" altLang="pt-BR" sz="2800" baseline="-25000">
                  <a:solidFill>
                    <a:srgbClr val="E9FA0E"/>
                  </a:solidFill>
                </a:rPr>
                <a:t>R</a:t>
              </a:r>
              <a:r>
                <a:rPr lang="pt-BR" altLang="pt-BR" sz="2800">
                  <a:solidFill>
                    <a:srgbClr val="E9FA0E"/>
                  </a:solidFill>
                </a:rPr>
                <a:t> = </a:t>
              </a:r>
              <a:r>
                <a:rPr lang="en-US" altLang="pt-BR" sz="2800">
                  <a:solidFill>
                    <a:srgbClr val="E9FA0E"/>
                  </a:solidFill>
                  <a:cs typeface="Arial" pitchFamily="34" charset="0"/>
                </a:rPr>
                <a:t>|v</a:t>
              </a:r>
              <a:r>
                <a:rPr lang="en-US" altLang="pt-BR" sz="2800" baseline="-25000">
                  <a:solidFill>
                    <a:srgbClr val="E9FA0E"/>
                  </a:solidFill>
                  <a:cs typeface="Arial" pitchFamily="34" charset="0"/>
                </a:rPr>
                <a:t>A</a:t>
              </a:r>
              <a:r>
                <a:rPr lang="en-US" altLang="pt-BR" sz="2800">
                  <a:solidFill>
                    <a:srgbClr val="E9FA0E"/>
                  </a:solidFill>
                </a:rPr>
                <a:t> - v</a:t>
              </a:r>
              <a:r>
                <a:rPr lang="en-US" altLang="pt-BR" sz="2800" baseline="-25000">
                  <a:solidFill>
                    <a:srgbClr val="E9FA0E"/>
                  </a:solidFill>
                </a:rPr>
                <a:t>B</a:t>
              </a:r>
              <a:r>
                <a:rPr lang="en-US" altLang="pt-BR" sz="2800">
                  <a:solidFill>
                    <a:srgbClr val="E9FA0E"/>
                  </a:solidFill>
                </a:rPr>
                <a:t>|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3" grpId="0" animBg="1"/>
      <p:bldP spid="59404" grpId="0" animBg="1"/>
      <p:bldP spid="59405" grpId="0" animBg="1"/>
      <p:bldP spid="59406" grpId="0" animBg="1"/>
      <p:bldP spid="59407" grpId="0" animBg="1"/>
      <p:bldP spid="59410" grpId="0" animBg="1"/>
      <p:bldP spid="59411" grpId="0"/>
      <p:bldP spid="59412" grpId="0"/>
      <p:bldP spid="59413" grpId="0"/>
      <p:bldP spid="594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smtClean="0"/>
              <a:t>Cálculo do tempo para o encontro dos dois móveis: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2852738"/>
            <a:ext cx="9083675" cy="3816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mtClean="0"/>
              <a:t>Exemplo: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mtClean="0"/>
              <a:t>Dois namorados apaixonados estão distantes 120m. Quando se vêem partem um em direção do outro. Ele com velocidade de 8m/s e ela com velocidade de 2m/s. Quanto tempo os namorados levam para se abraçarem a partir do momento que se viram? Quanto percorreu cada um dos dois namorados?</a:t>
            </a: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3706813" y="1773238"/>
            <a:ext cx="1728787" cy="1223962"/>
            <a:chOff x="3651" y="1298"/>
            <a:chExt cx="1089" cy="771"/>
          </a:xfrm>
        </p:grpSpPr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3651" y="1298"/>
              <a:ext cx="998" cy="771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3697" y="1525"/>
              <a:ext cx="7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t = </a:t>
              </a:r>
            </a:p>
          </p:txBody>
        </p:sp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4104" y="1389"/>
              <a:ext cx="636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15000"/>
                </a:spcBef>
                <a:buClrTx/>
                <a:buSzTx/>
                <a:buFontTx/>
                <a:buNone/>
              </a:pPr>
              <a:r>
                <a:rPr lang="el-GR" altLang="pt-BR" sz="2800">
                  <a:solidFill>
                    <a:srgbClr val="E9FA0E"/>
                  </a:solidFill>
                  <a:cs typeface="Arial" pitchFamily="34" charset="0"/>
                </a:rPr>
                <a:t>Δ</a:t>
              </a:r>
              <a:r>
                <a:rPr lang="pt-BR" altLang="pt-BR" sz="2800">
                  <a:solidFill>
                    <a:srgbClr val="E9FA0E"/>
                  </a:solidFill>
                  <a:cs typeface="Arial" pitchFamily="34" charset="0"/>
                </a:rPr>
                <a:t>S</a:t>
              </a:r>
            </a:p>
            <a:p>
              <a:pPr eaLnBrk="1" hangingPunct="1">
                <a:spcBef>
                  <a:spcPct val="15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  <a:cs typeface="Arial" pitchFamily="34" charset="0"/>
                </a:rPr>
                <a:t>V</a:t>
              </a:r>
              <a:r>
                <a:rPr lang="pt-BR" altLang="pt-BR" sz="1800">
                  <a:solidFill>
                    <a:srgbClr val="E9FA0E"/>
                  </a:solidFill>
                  <a:cs typeface="Arial" pitchFamily="34" charset="0"/>
                </a:rPr>
                <a:t>R</a:t>
              </a:r>
              <a:endParaRPr lang="el-GR" altLang="pt-BR" sz="1800">
                <a:solidFill>
                  <a:srgbClr val="E9FA0E"/>
                </a:solidFill>
                <a:cs typeface="Arial" pitchFamily="34" charset="0"/>
              </a:endParaRPr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>
              <a:off x="4195" y="1706"/>
              <a:ext cx="272" cy="0"/>
            </a:xfrm>
            <a:prstGeom prst="line">
              <a:avLst/>
            </a:prstGeom>
            <a:noFill/>
            <a:ln w="38100">
              <a:solidFill>
                <a:srgbClr val="EAFA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9250" y="231775"/>
            <a:ext cx="8686800" cy="10366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sz="2800" smtClean="0">
                <a:solidFill>
                  <a:srgbClr val="0708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Estando um ao encontro do outro, a velocidade relativa é dada por:</a:t>
            </a:r>
          </a:p>
        </p:txBody>
      </p:sp>
      <p:graphicFrame>
        <p:nvGraphicFramePr>
          <p:cNvPr id="186385" name="Object 17"/>
          <p:cNvGraphicFramePr>
            <a:graphicFrameLocks noChangeAspect="1"/>
          </p:cNvGraphicFramePr>
          <p:nvPr/>
        </p:nvGraphicFramePr>
        <p:xfrm>
          <a:off x="2916238" y="1771650"/>
          <a:ext cx="28082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quação" r:id="rId3" imgW="1180588" imgH="215806" progId="Equation.3">
                  <p:embed/>
                </p:oleObj>
              </mc:Choice>
              <mc:Fallback>
                <p:oleObj name="Equação" r:id="rId3" imgW="1180588" imgH="215806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771650"/>
                        <a:ext cx="280828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86" name="Object 18"/>
          <p:cNvGraphicFramePr>
            <a:graphicFrameLocks noChangeAspect="1"/>
          </p:cNvGraphicFramePr>
          <p:nvPr/>
        </p:nvGraphicFramePr>
        <p:xfrm>
          <a:off x="3203575" y="1117600"/>
          <a:ext cx="20891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ção" r:id="rId5" imgW="748975" imgH="215806" progId="Equation.3">
                  <p:embed/>
                </p:oleObj>
              </mc:Choice>
              <mc:Fallback>
                <p:oleObj name="Equação" r:id="rId5" imgW="748975" imgH="215806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117600"/>
                        <a:ext cx="208915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87" name="Object 19"/>
          <p:cNvGraphicFramePr>
            <a:graphicFrameLocks noChangeAspect="1"/>
          </p:cNvGraphicFramePr>
          <p:nvPr/>
        </p:nvGraphicFramePr>
        <p:xfrm>
          <a:off x="2387600" y="5040313"/>
          <a:ext cx="42005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ção" r:id="rId7" imgW="1358310" imgH="177723" progId="Equation.3">
                  <p:embed/>
                </p:oleObj>
              </mc:Choice>
              <mc:Fallback>
                <p:oleObj name="Equação" r:id="rId7" imgW="1358310" imgH="177723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5040313"/>
                        <a:ext cx="420052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05" name="Object 37"/>
          <p:cNvGraphicFramePr>
            <a:graphicFrameLocks noChangeAspect="1"/>
          </p:cNvGraphicFramePr>
          <p:nvPr/>
        </p:nvGraphicFramePr>
        <p:xfrm>
          <a:off x="2355850" y="4005263"/>
          <a:ext cx="41608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ção" r:id="rId9" imgW="1345616" imgH="177723" progId="Equation.3">
                  <p:embed/>
                </p:oleObj>
              </mc:Choice>
              <mc:Fallback>
                <p:oleObj name="Equação" r:id="rId9" imgW="1345616" imgH="177723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850" y="4005263"/>
                        <a:ext cx="4160838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06" name="Object 38"/>
          <p:cNvGraphicFramePr>
            <a:graphicFrameLocks noChangeAspect="1"/>
          </p:cNvGraphicFramePr>
          <p:nvPr/>
        </p:nvGraphicFramePr>
        <p:xfrm>
          <a:off x="2520950" y="2374900"/>
          <a:ext cx="35687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Equação" r:id="rId11" imgW="1536700" imgH="431800" progId="Equation.3">
                  <p:embed/>
                </p:oleObj>
              </mc:Choice>
              <mc:Fallback>
                <p:oleObj name="Equação" r:id="rId11" imgW="1536700" imgH="43180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2374900"/>
                        <a:ext cx="35687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409" name="Rectangle 41"/>
          <p:cNvSpPr>
            <a:spLocks noChangeArrowheads="1"/>
          </p:cNvSpPr>
          <p:nvPr/>
        </p:nvSpPr>
        <p:spPr bwMode="auto">
          <a:xfrm>
            <a:off x="323850" y="3473450"/>
            <a:ext cx="8686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pt-BR" sz="2800" b="0" i="0">
                <a:solidFill>
                  <a:srgbClr val="0708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Ele percorreu:</a:t>
            </a:r>
          </a:p>
        </p:txBody>
      </p:sp>
      <p:sp>
        <p:nvSpPr>
          <p:cNvPr id="186411" name="Rectangle 43"/>
          <p:cNvSpPr>
            <a:spLocks noChangeArrowheads="1"/>
          </p:cNvSpPr>
          <p:nvPr/>
        </p:nvSpPr>
        <p:spPr bwMode="auto">
          <a:xfrm>
            <a:off x="323850" y="4408488"/>
            <a:ext cx="8686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pt-BR" sz="2800" b="0" i="0">
                <a:solidFill>
                  <a:srgbClr val="0708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Ela percorreu: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/>
      <p:bldP spid="186409" grpId="0"/>
      <p:bldP spid="1864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60"/>
          <p:cNvGrpSpPr>
            <a:grpSpLocks/>
          </p:cNvGrpSpPr>
          <p:nvPr/>
        </p:nvGrpSpPr>
        <p:grpSpPr bwMode="auto">
          <a:xfrm>
            <a:off x="6661150" y="981075"/>
            <a:ext cx="1655763" cy="1009650"/>
            <a:chOff x="3606" y="300"/>
            <a:chExt cx="1043" cy="636"/>
          </a:xfrm>
        </p:grpSpPr>
        <p:sp>
          <p:nvSpPr>
            <p:cNvPr id="19534" name="Rectangle 26"/>
            <p:cNvSpPr>
              <a:spLocks noChangeArrowheads="1"/>
            </p:cNvSpPr>
            <p:nvPr/>
          </p:nvSpPr>
          <p:spPr bwMode="auto">
            <a:xfrm>
              <a:off x="3651" y="301"/>
              <a:ext cx="907" cy="635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19535" name="Text Box 23"/>
            <p:cNvSpPr txBox="1">
              <a:spLocks noChangeArrowheads="1"/>
            </p:cNvSpPr>
            <p:nvPr/>
          </p:nvSpPr>
          <p:spPr bwMode="auto">
            <a:xfrm>
              <a:off x="3606" y="436"/>
              <a:ext cx="7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 a =  </a:t>
              </a:r>
            </a:p>
          </p:txBody>
        </p:sp>
        <p:sp>
          <p:nvSpPr>
            <p:cNvPr id="19536" name="Text Box 24"/>
            <p:cNvSpPr txBox="1">
              <a:spLocks noChangeArrowheads="1"/>
            </p:cNvSpPr>
            <p:nvPr/>
          </p:nvSpPr>
          <p:spPr bwMode="auto">
            <a:xfrm>
              <a:off x="4013" y="300"/>
              <a:ext cx="636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15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  <a:cs typeface="Arial" pitchFamily="34" charset="0"/>
                </a:rPr>
                <a:t> </a:t>
              </a:r>
              <a:r>
                <a:rPr lang="el-GR" altLang="pt-BR" sz="2800">
                  <a:solidFill>
                    <a:srgbClr val="E9FA0E"/>
                  </a:solidFill>
                  <a:cs typeface="Arial" pitchFamily="34" charset="0"/>
                </a:rPr>
                <a:t>Δ</a:t>
              </a:r>
              <a:r>
                <a:rPr lang="pt-BR" altLang="pt-BR" sz="2800">
                  <a:solidFill>
                    <a:srgbClr val="E9FA0E"/>
                  </a:solidFill>
                  <a:cs typeface="Arial" pitchFamily="34" charset="0"/>
                </a:rPr>
                <a:t>v</a:t>
              </a:r>
            </a:p>
            <a:p>
              <a:pPr eaLnBrk="1" hangingPunct="1">
                <a:spcBef>
                  <a:spcPct val="15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  <a:cs typeface="Arial" pitchFamily="34" charset="0"/>
                </a:rPr>
                <a:t> </a:t>
              </a:r>
              <a:r>
                <a:rPr lang="el-GR" altLang="pt-BR" sz="2800">
                  <a:solidFill>
                    <a:srgbClr val="E9FA0E"/>
                  </a:solidFill>
                  <a:cs typeface="Arial" pitchFamily="34" charset="0"/>
                </a:rPr>
                <a:t>Δ</a:t>
              </a:r>
              <a:r>
                <a:rPr lang="pt-BR" altLang="pt-BR" sz="2800">
                  <a:solidFill>
                    <a:srgbClr val="E9FA0E"/>
                  </a:solidFill>
                  <a:cs typeface="Arial" pitchFamily="34" charset="0"/>
                </a:rPr>
                <a:t>t</a:t>
              </a:r>
              <a:endParaRPr lang="el-GR" altLang="pt-BR" sz="2800">
                <a:solidFill>
                  <a:srgbClr val="E9FA0E"/>
                </a:solidFill>
                <a:cs typeface="Arial" pitchFamily="34" charset="0"/>
              </a:endParaRPr>
            </a:p>
          </p:txBody>
        </p:sp>
        <p:sp>
          <p:nvSpPr>
            <p:cNvPr id="19537" name="Line 25"/>
            <p:cNvSpPr>
              <a:spLocks noChangeShapeType="1"/>
            </p:cNvSpPr>
            <p:nvPr/>
          </p:nvSpPr>
          <p:spPr bwMode="auto">
            <a:xfrm>
              <a:off x="4150" y="617"/>
              <a:ext cx="272" cy="0"/>
            </a:xfrm>
            <a:prstGeom prst="line">
              <a:avLst/>
            </a:prstGeom>
            <a:noFill/>
            <a:ln w="38100">
              <a:solidFill>
                <a:srgbClr val="EAFA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7373" name="Text Box 29"/>
          <p:cNvSpPr txBox="1">
            <a:spLocks noChangeArrowheads="1"/>
          </p:cNvSpPr>
          <p:nvPr/>
        </p:nvSpPr>
        <p:spPr bwMode="auto">
          <a:xfrm>
            <a:off x="468313" y="981075"/>
            <a:ext cx="2592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/>
              <a:t>Lembre-se:</a:t>
            </a:r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468313" y="1628775"/>
            <a:ext cx="8135937" cy="1093788"/>
            <a:chOff x="295" y="1344"/>
            <a:chExt cx="5125" cy="689"/>
          </a:xfrm>
        </p:grpSpPr>
        <p:sp>
          <p:nvSpPr>
            <p:cNvPr id="19529" name="Text Box 31"/>
            <p:cNvSpPr txBox="1">
              <a:spLocks noChangeArrowheads="1"/>
            </p:cNvSpPr>
            <p:nvPr/>
          </p:nvSpPr>
          <p:spPr bwMode="auto">
            <a:xfrm>
              <a:off x="295" y="1344"/>
              <a:ext cx="154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a &gt; 0 e v &gt; 0</a:t>
              </a:r>
              <a:endParaRPr lang="pt-BR" altLang="pt-BR" sz="2800" b="0" i="0"/>
            </a:p>
          </p:txBody>
        </p:sp>
        <p:grpSp>
          <p:nvGrpSpPr>
            <p:cNvPr id="19530" name="Group 33"/>
            <p:cNvGrpSpPr>
              <a:grpSpLocks/>
            </p:cNvGrpSpPr>
            <p:nvPr/>
          </p:nvGrpSpPr>
          <p:grpSpPr bwMode="auto">
            <a:xfrm>
              <a:off x="976" y="1671"/>
              <a:ext cx="362" cy="226"/>
              <a:chOff x="1111" y="2614"/>
              <a:chExt cx="362" cy="226"/>
            </a:xfrm>
          </p:grpSpPr>
          <p:sp>
            <p:nvSpPr>
              <p:cNvPr id="19532" name="Line 34"/>
              <p:cNvSpPr>
                <a:spLocks noChangeShapeType="1"/>
              </p:cNvSpPr>
              <p:nvPr/>
            </p:nvSpPr>
            <p:spPr bwMode="auto">
              <a:xfrm>
                <a:off x="1111" y="2614"/>
                <a:ext cx="0" cy="2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33" name="Line 35"/>
              <p:cNvSpPr>
                <a:spLocks noChangeShapeType="1"/>
              </p:cNvSpPr>
              <p:nvPr/>
            </p:nvSpPr>
            <p:spPr bwMode="auto">
              <a:xfrm>
                <a:off x="1111" y="2840"/>
                <a:ext cx="36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531" name="Text Box 36"/>
            <p:cNvSpPr txBox="1">
              <a:spLocks noChangeArrowheads="1"/>
            </p:cNvSpPr>
            <p:nvPr/>
          </p:nvSpPr>
          <p:spPr bwMode="auto">
            <a:xfrm>
              <a:off x="1520" y="1745"/>
              <a:ext cx="39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400"/>
                <a:t>Movimento progressivo e acelerado</a:t>
              </a:r>
            </a:p>
          </p:txBody>
        </p:sp>
      </p:grp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468313" y="2708275"/>
            <a:ext cx="8135937" cy="1098550"/>
            <a:chOff x="295" y="2024"/>
            <a:chExt cx="5125" cy="692"/>
          </a:xfrm>
        </p:grpSpPr>
        <p:sp>
          <p:nvSpPr>
            <p:cNvPr id="19524" name="Text Box 38"/>
            <p:cNvSpPr txBox="1">
              <a:spLocks noChangeArrowheads="1"/>
            </p:cNvSpPr>
            <p:nvPr/>
          </p:nvSpPr>
          <p:spPr bwMode="auto">
            <a:xfrm>
              <a:off x="295" y="2024"/>
              <a:ext cx="263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a &lt; 0 e v &lt; 0</a:t>
              </a:r>
              <a:endParaRPr lang="pt-BR" altLang="pt-BR" sz="2800" b="0" i="0"/>
            </a:p>
          </p:txBody>
        </p:sp>
        <p:grpSp>
          <p:nvGrpSpPr>
            <p:cNvPr id="19525" name="Group 40"/>
            <p:cNvGrpSpPr>
              <a:grpSpLocks/>
            </p:cNvGrpSpPr>
            <p:nvPr/>
          </p:nvGrpSpPr>
          <p:grpSpPr bwMode="auto">
            <a:xfrm>
              <a:off x="976" y="2351"/>
              <a:ext cx="362" cy="226"/>
              <a:chOff x="1111" y="2614"/>
              <a:chExt cx="362" cy="226"/>
            </a:xfrm>
          </p:grpSpPr>
          <p:sp>
            <p:nvSpPr>
              <p:cNvPr id="19527" name="Line 41"/>
              <p:cNvSpPr>
                <a:spLocks noChangeShapeType="1"/>
              </p:cNvSpPr>
              <p:nvPr/>
            </p:nvSpPr>
            <p:spPr bwMode="auto">
              <a:xfrm>
                <a:off x="1111" y="2614"/>
                <a:ext cx="0" cy="2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28" name="Line 42"/>
              <p:cNvSpPr>
                <a:spLocks noChangeShapeType="1"/>
              </p:cNvSpPr>
              <p:nvPr/>
            </p:nvSpPr>
            <p:spPr bwMode="auto">
              <a:xfrm>
                <a:off x="1111" y="2840"/>
                <a:ext cx="36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526" name="Text Box 43"/>
            <p:cNvSpPr txBox="1">
              <a:spLocks noChangeArrowheads="1"/>
            </p:cNvSpPr>
            <p:nvPr/>
          </p:nvSpPr>
          <p:spPr bwMode="auto">
            <a:xfrm>
              <a:off x="1520" y="2425"/>
              <a:ext cx="390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400"/>
                <a:t>Movimento retrogrado e acelerado</a:t>
              </a:r>
            </a:p>
          </p:txBody>
        </p:sp>
      </p:grp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539750" y="3860800"/>
            <a:ext cx="8064500" cy="1093788"/>
            <a:chOff x="340" y="2741"/>
            <a:chExt cx="5080" cy="689"/>
          </a:xfrm>
        </p:grpSpPr>
        <p:sp>
          <p:nvSpPr>
            <p:cNvPr id="19519" name="Text Box 45"/>
            <p:cNvSpPr txBox="1">
              <a:spLocks noChangeArrowheads="1"/>
            </p:cNvSpPr>
            <p:nvPr/>
          </p:nvSpPr>
          <p:spPr bwMode="auto">
            <a:xfrm>
              <a:off x="340" y="2741"/>
              <a:ext cx="263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a &lt; 0 e v &gt; 0</a:t>
              </a:r>
              <a:endParaRPr lang="pt-BR" altLang="pt-BR" sz="2800" b="0" i="0"/>
            </a:p>
          </p:txBody>
        </p:sp>
        <p:grpSp>
          <p:nvGrpSpPr>
            <p:cNvPr id="19520" name="Group 47"/>
            <p:cNvGrpSpPr>
              <a:grpSpLocks/>
            </p:cNvGrpSpPr>
            <p:nvPr/>
          </p:nvGrpSpPr>
          <p:grpSpPr bwMode="auto">
            <a:xfrm>
              <a:off x="1021" y="3068"/>
              <a:ext cx="362" cy="226"/>
              <a:chOff x="1111" y="2614"/>
              <a:chExt cx="362" cy="226"/>
            </a:xfrm>
          </p:grpSpPr>
          <p:sp>
            <p:nvSpPr>
              <p:cNvPr id="19522" name="Line 48"/>
              <p:cNvSpPr>
                <a:spLocks noChangeShapeType="1"/>
              </p:cNvSpPr>
              <p:nvPr/>
            </p:nvSpPr>
            <p:spPr bwMode="auto">
              <a:xfrm>
                <a:off x="1111" y="2614"/>
                <a:ext cx="0" cy="2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23" name="Line 49"/>
              <p:cNvSpPr>
                <a:spLocks noChangeShapeType="1"/>
              </p:cNvSpPr>
              <p:nvPr/>
            </p:nvSpPr>
            <p:spPr bwMode="auto">
              <a:xfrm>
                <a:off x="1111" y="2840"/>
                <a:ext cx="36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521" name="Text Box 50"/>
            <p:cNvSpPr txBox="1">
              <a:spLocks noChangeArrowheads="1"/>
            </p:cNvSpPr>
            <p:nvPr/>
          </p:nvSpPr>
          <p:spPr bwMode="auto">
            <a:xfrm>
              <a:off x="1520" y="3142"/>
              <a:ext cx="39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400"/>
                <a:t>Movimento progressivo e retardado</a:t>
              </a:r>
            </a:p>
          </p:txBody>
        </p:sp>
      </p:grp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539750" y="4941888"/>
            <a:ext cx="8064500" cy="1098550"/>
            <a:chOff x="340" y="3421"/>
            <a:chExt cx="5080" cy="692"/>
          </a:xfrm>
        </p:grpSpPr>
        <p:sp>
          <p:nvSpPr>
            <p:cNvPr id="19514" name="Text Box 52"/>
            <p:cNvSpPr txBox="1">
              <a:spLocks noChangeArrowheads="1"/>
            </p:cNvSpPr>
            <p:nvPr/>
          </p:nvSpPr>
          <p:spPr bwMode="auto">
            <a:xfrm>
              <a:off x="340" y="3421"/>
              <a:ext cx="263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a &gt; 0 e v &lt; 0</a:t>
              </a:r>
              <a:endParaRPr lang="pt-BR" altLang="pt-BR" sz="2800" b="0" i="0"/>
            </a:p>
          </p:txBody>
        </p:sp>
        <p:grpSp>
          <p:nvGrpSpPr>
            <p:cNvPr id="19515" name="Group 54"/>
            <p:cNvGrpSpPr>
              <a:grpSpLocks/>
            </p:cNvGrpSpPr>
            <p:nvPr/>
          </p:nvGrpSpPr>
          <p:grpSpPr bwMode="auto">
            <a:xfrm>
              <a:off x="1021" y="3748"/>
              <a:ext cx="362" cy="226"/>
              <a:chOff x="1111" y="2614"/>
              <a:chExt cx="362" cy="226"/>
            </a:xfrm>
          </p:grpSpPr>
          <p:sp>
            <p:nvSpPr>
              <p:cNvPr id="19517" name="Line 55"/>
              <p:cNvSpPr>
                <a:spLocks noChangeShapeType="1"/>
              </p:cNvSpPr>
              <p:nvPr/>
            </p:nvSpPr>
            <p:spPr bwMode="auto">
              <a:xfrm>
                <a:off x="1111" y="2614"/>
                <a:ext cx="0" cy="2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18" name="Line 56"/>
              <p:cNvSpPr>
                <a:spLocks noChangeShapeType="1"/>
              </p:cNvSpPr>
              <p:nvPr/>
            </p:nvSpPr>
            <p:spPr bwMode="auto">
              <a:xfrm>
                <a:off x="1111" y="2840"/>
                <a:ext cx="36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516" name="Text Box 57"/>
            <p:cNvSpPr txBox="1">
              <a:spLocks noChangeArrowheads="1"/>
            </p:cNvSpPr>
            <p:nvPr/>
          </p:nvSpPr>
          <p:spPr bwMode="auto">
            <a:xfrm>
              <a:off x="1520" y="3822"/>
              <a:ext cx="390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400"/>
                <a:t>Movimento retrogrado e retardado</a:t>
              </a:r>
            </a:p>
          </p:txBody>
        </p:sp>
      </p:grpSp>
      <p:sp>
        <p:nvSpPr>
          <p:cNvPr id="19464" name="Text Box 61"/>
          <p:cNvSpPr txBox="1">
            <a:spLocks noChangeArrowheads="1"/>
          </p:cNvSpPr>
          <p:nvPr/>
        </p:nvSpPr>
        <p:spPr bwMode="auto">
          <a:xfrm>
            <a:off x="971550" y="188913"/>
            <a:ext cx="70564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070800"/>
                </a:solidFill>
              </a:rPr>
              <a:t>Classificação do movimento</a:t>
            </a:r>
          </a:p>
        </p:txBody>
      </p:sp>
      <p:grpSp>
        <p:nvGrpSpPr>
          <p:cNvPr id="19465" name="Group 62"/>
          <p:cNvGrpSpPr>
            <a:grpSpLocks/>
          </p:cNvGrpSpPr>
          <p:nvPr/>
        </p:nvGrpSpPr>
        <p:grpSpPr bwMode="auto">
          <a:xfrm>
            <a:off x="4643438" y="909638"/>
            <a:ext cx="1728787" cy="1223962"/>
            <a:chOff x="3651" y="1298"/>
            <a:chExt cx="1089" cy="771"/>
          </a:xfrm>
        </p:grpSpPr>
        <p:sp>
          <p:nvSpPr>
            <p:cNvPr id="19510" name="Rectangle 63"/>
            <p:cNvSpPr>
              <a:spLocks noChangeArrowheads="1"/>
            </p:cNvSpPr>
            <p:nvPr/>
          </p:nvSpPr>
          <p:spPr bwMode="auto">
            <a:xfrm>
              <a:off x="3651" y="1298"/>
              <a:ext cx="998" cy="771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19511" name="Text Box 64"/>
            <p:cNvSpPr txBox="1">
              <a:spLocks noChangeArrowheads="1"/>
            </p:cNvSpPr>
            <p:nvPr/>
          </p:nvSpPr>
          <p:spPr bwMode="auto">
            <a:xfrm>
              <a:off x="3697" y="1525"/>
              <a:ext cx="7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v = </a:t>
              </a:r>
            </a:p>
          </p:txBody>
        </p:sp>
        <p:sp>
          <p:nvSpPr>
            <p:cNvPr id="19512" name="Text Box 65"/>
            <p:cNvSpPr txBox="1">
              <a:spLocks noChangeArrowheads="1"/>
            </p:cNvSpPr>
            <p:nvPr/>
          </p:nvSpPr>
          <p:spPr bwMode="auto">
            <a:xfrm>
              <a:off x="4104" y="1389"/>
              <a:ext cx="636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15000"/>
                </a:spcBef>
                <a:buClrTx/>
                <a:buSzTx/>
                <a:buFontTx/>
                <a:buNone/>
              </a:pPr>
              <a:r>
                <a:rPr lang="el-GR" altLang="pt-BR" sz="2800">
                  <a:solidFill>
                    <a:srgbClr val="E9FA0E"/>
                  </a:solidFill>
                  <a:cs typeface="Arial" pitchFamily="34" charset="0"/>
                </a:rPr>
                <a:t>Δ</a:t>
              </a:r>
              <a:r>
                <a:rPr lang="pt-BR" altLang="pt-BR" sz="2800">
                  <a:solidFill>
                    <a:srgbClr val="E9FA0E"/>
                  </a:solidFill>
                  <a:cs typeface="Arial" pitchFamily="34" charset="0"/>
                </a:rPr>
                <a:t>S</a:t>
              </a:r>
            </a:p>
            <a:p>
              <a:pPr eaLnBrk="1" hangingPunct="1">
                <a:spcBef>
                  <a:spcPct val="15000"/>
                </a:spcBef>
                <a:buClrTx/>
                <a:buSzTx/>
                <a:buFontTx/>
                <a:buNone/>
              </a:pPr>
              <a:r>
                <a:rPr lang="el-GR" altLang="pt-BR" sz="2800">
                  <a:solidFill>
                    <a:srgbClr val="E9FA0E"/>
                  </a:solidFill>
                  <a:cs typeface="Arial" pitchFamily="34" charset="0"/>
                </a:rPr>
                <a:t>Δ</a:t>
              </a:r>
              <a:r>
                <a:rPr lang="pt-BR" altLang="pt-BR" sz="2800">
                  <a:solidFill>
                    <a:srgbClr val="E9FA0E"/>
                  </a:solidFill>
                  <a:cs typeface="Arial" pitchFamily="34" charset="0"/>
                </a:rPr>
                <a:t>t</a:t>
              </a:r>
              <a:endParaRPr lang="el-GR" altLang="pt-BR" sz="2800">
                <a:solidFill>
                  <a:srgbClr val="E9FA0E"/>
                </a:solidFill>
                <a:cs typeface="Arial" pitchFamily="34" charset="0"/>
              </a:endParaRPr>
            </a:p>
          </p:txBody>
        </p:sp>
        <p:sp>
          <p:nvSpPr>
            <p:cNvPr id="19513" name="Line 66"/>
            <p:cNvSpPr>
              <a:spLocks noChangeShapeType="1"/>
            </p:cNvSpPr>
            <p:nvPr/>
          </p:nvSpPr>
          <p:spPr bwMode="auto">
            <a:xfrm>
              <a:off x="4195" y="1706"/>
              <a:ext cx="272" cy="0"/>
            </a:xfrm>
            <a:prstGeom prst="line">
              <a:avLst/>
            </a:prstGeom>
            <a:noFill/>
            <a:ln w="38100">
              <a:solidFill>
                <a:srgbClr val="EAFA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9466" name="Group 112"/>
          <p:cNvGrpSpPr>
            <a:grpSpLocks/>
          </p:cNvGrpSpPr>
          <p:nvPr/>
        </p:nvGrpSpPr>
        <p:grpSpPr bwMode="auto">
          <a:xfrm>
            <a:off x="3995738" y="2492375"/>
            <a:ext cx="3889375" cy="735013"/>
            <a:chOff x="2517" y="1570"/>
            <a:chExt cx="2450" cy="463"/>
          </a:xfrm>
        </p:grpSpPr>
        <p:sp>
          <p:nvSpPr>
            <p:cNvPr id="19500" name="Line 71"/>
            <p:cNvSpPr>
              <a:spLocks noChangeShapeType="1"/>
            </p:cNvSpPr>
            <p:nvPr/>
          </p:nvSpPr>
          <p:spPr bwMode="auto">
            <a:xfrm>
              <a:off x="2608" y="1979"/>
              <a:ext cx="22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01" name="Oval 72"/>
            <p:cNvSpPr>
              <a:spLocks noChangeArrowheads="1"/>
            </p:cNvSpPr>
            <p:nvPr/>
          </p:nvSpPr>
          <p:spPr bwMode="auto">
            <a:xfrm>
              <a:off x="3470" y="1867"/>
              <a:ext cx="90" cy="91"/>
            </a:xfrm>
            <a:prstGeom prst="ellipse">
              <a:avLst/>
            </a:prstGeom>
            <a:solidFill>
              <a:srgbClr val="070800"/>
            </a:solidFill>
            <a:ln w="38100" algn="ctr">
              <a:solidFill>
                <a:srgbClr val="0708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19502" name="Line 73"/>
            <p:cNvSpPr>
              <a:spLocks noChangeShapeType="1"/>
            </p:cNvSpPr>
            <p:nvPr/>
          </p:nvSpPr>
          <p:spPr bwMode="auto">
            <a:xfrm>
              <a:off x="3574" y="1895"/>
              <a:ext cx="409" cy="0"/>
            </a:xfrm>
            <a:prstGeom prst="line">
              <a:avLst/>
            </a:prstGeom>
            <a:noFill/>
            <a:ln w="28575">
              <a:solidFill>
                <a:srgbClr val="F4020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03" name="Line 74"/>
            <p:cNvSpPr>
              <a:spLocks noChangeShapeType="1"/>
            </p:cNvSpPr>
            <p:nvPr/>
          </p:nvSpPr>
          <p:spPr bwMode="auto">
            <a:xfrm>
              <a:off x="3574" y="1923"/>
              <a:ext cx="409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04" name="Text Box 75"/>
            <p:cNvSpPr txBox="1">
              <a:spLocks noChangeArrowheads="1"/>
            </p:cNvSpPr>
            <p:nvPr/>
          </p:nvSpPr>
          <p:spPr bwMode="auto">
            <a:xfrm>
              <a:off x="3561" y="1616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FF9900"/>
                  </a:solidFill>
                </a:rPr>
                <a:t>v</a:t>
              </a:r>
            </a:p>
          </p:txBody>
        </p:sp>
        <p:sp>
          <p:nvSpPr>
            <p:cNvPr id="19505" name="Line 76"/>
            <p:cNvSpPr>
              <a:spLocks noChangeShapeType="1"/>
            </p:cNvSpPr>
            <p:nvPr/>
          </p:nvSpPr>
          <p:spPr bwMode="auto">
            <a:xfrm>
              <a:off x="3605" y="1706"/>
              <a:ext cx="182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06" name="Line 77"/>
            <p:cNvSpPr>
              <a:spLocks noChangeShapeType="1"/>
            </p:cNvSpPr>
            <p:nvPr/>
          </p:nvSpPr>
          <p:spPr bwMode="auto">
            <a:xfrm>
              <a:off x="4013" y="1797"/>
              <a:ext cx="182" cy="0"/>
            </a:xfrm>
            <a:prstGeom prst="line">
              <a:avLst/>
            </a:prstGeom>
            <a:noFill/>
            <a:ln w="28575">
              <a:solidFill>
                <a:srgbClr val="F4020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07" name="Text Box 79"/>
            <p:cNvSpPr txBox="1">
              <a:spLocks noChangeArrowheads="1"/>
            </p:cNvSpPr>
            <p:nvPr/>
          </p:nvSpPr>
          <p:spPr bwMode="auto">
            <a:xfrm>
              <a:off x="3969" y="1706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F40202"/>
                  </a:solidFill>
                </a:rPr>
                <a:t>a</a:t>
              </a:r>
            </a:p>
          </p:txBody>
        </p:sp>
        <p:sp>
          <p:nvSpPr>
            <p:cNvPr id="19508" name="Text Box 80"/>
            <p:cNvSpPr txBox="1">
              <a:spLocks noChangeArrowheads="1"/>
            </p:cNvSpPr>
            <p:nvPr/>
          </p:nvSpPr>
          <p:spPr bwMode="auto">
            <a:xfrm>
              <a:off x="4695" y="1706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/>
                <a:t>+</a:t>
              </a:r>
            </a:p>
          </p:txBody>
        </p:sp>
        <p:sp>
          <p:nvSpPr>
            <p:cNvPr id="19509" name="Text Box 81"/>
            <p:cNvSpPr txBox="1">
              <a:spLocks noChangeArrowheads="1"/>
            </p:cNvSpPr>
            <p:nvPr/>
          </p:nvSpPr>
          <p:spPr bwMode="auto">
            <a:xfrm>
              <a:off x="2517" y="1570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/>
                <a:t>_</a:t>
              </a:r>
            </a:p>
          </p:txBody>
        </p:sp>
      </p:grpSp>
      <p:grpSp>
        <p:nvGrpSpPr>
          <p:cNvPr id="19467" name="Group 113"/>
          <p:cNvGrpSpPr>
            <a:grpSpLocks/>
          </p:cNvGrpSpPr>
          <p:nvPr/>
        </p:nvGrpSpPr>
        <p:grpSpPr bwMode="auto">
          <a:xfrm>
            <a:off x="3995738" y="3624263"/>
            <a:ext cx="3889375" cy="741362"/>
            <a:chOff x="2517" y="2283"/>
            <a:chExt cx="2450" cy="467"/>
          </a:xfrm>
        </p:grpSpPr>
        <p:sp>
          <p:nvSpPr>
            <p:cNvPr id="19490" name="Line 82"/>
            <p:cNvSpPr>
              <a:spLocks noChangeShapeType="1"/>
            </p:cNvSpPr>
            <p:nvPr/>
          </p:nvSpPr>
          <p:spPr bwMode="auto">
            <a:xfrm>
              <a:off x="2608" y="2692"/>
              <a:ext cx="22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91" name="Oval 83"/>
            <p:cNvSpPr>
              <a:spLocks noChangeArrowheads="1"/>
            </p:cNvSpPr>
            <p:nvPr/>
          </p:nvSpPr>
          <p:spPr bwMode="auto">
            <a:xfrm>
              <a:off x="3470" y="2580"/>
              <a:ext cx="90" cy="91"/>
            </a:xfrm>
            <a:prstGeom prst="ellipse">
              <a:avLst/>
            </a:prstGeom>
            <a:solidFill>
              <a:srgbClr val="070800"/>
            </a:solidFill>
            <a:ln w="38100" algn="ctr">
              <a:solidFill>
                <a:srgbClr val="0708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19492" name="Line 84"/>
            <p:cNvSpPr>
              <a:spLocks noChangeShapeType="1"/>
            </p:cNvSpPr>
            <p:nvPr/>
          </p:nvSpPr>
          <p:spPr bwMode="auto">
            <a:xfrm flipH="1" flipV="1">
              <a:off x="3100" y="2600"/>
              <a:ext cx="363" cy="0"/>
            </a:xfrm>
            <a:prstGeom prst="line">
              <a:avLst/>
            </a:prstGeom>
            <a:noFill/>
            <a:ln w="28575">
              <a:solidFill>
                <a:srgbClr val="F4020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93" name="Line 85"/>
            <p:cNvSpPr>
              <a:spLocks noChangeShapeType="1"/>
            </p:cNvSpPr>
            <p:nvPr/>
          </p:nvSpPr>
          <p:spPr bwMode="auto">
            <a:xfrm flipH="1" flipV="1">
              <a:off x="3050" y="2625"/>
              <a:ext cx="408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94" name="Text Box 86"/>
            <p:cNvSpPr txBox="1">
              <a:spLocks noChangeArrowheads="1"/>
            </p:cNvSpPr>
            <p:nvPr/>
          </p:nvSpPr>
          <p:spPr bwMode="auto">
            <a:xfrm>
              <a:off x="2852" y="2423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FF9900"/>
                  </a:solidFill>
                </a:rPr>
                <a:t>v</a:t>
              </a:r>
            </a:p>
          </p:txBody>
        </p:sp>
        <p:sp>
          <p:nvSpPr>
            <p:cNvPr id="19495" name="Line 87"/>
            <p:cNvSpPr>
              <a:spLocks noChangeShapeType="1"/>
            </p:cNvSpPr>
            <p:nvPr/>
          </p:nvSpPr>
          <p:spPr bwMode="auto">
            <a:xfrm>
              <a:off x="2897" y="2510"/>
              <a:ext cx="182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96" name="Line 88"/>
            <p:cNvSpPr>
              <a:spLocks noChangeShapeType="1"/>
            </p:cNvSpPr>
            <p:nvPr/>
          </p:nvSpPr>
          <p:spPr bwMode="auto">
            <a:xfrm>
              <a:off x="3152" y="2432"/>
              <a:ext cx="182" cy="0"/>
            </a:xfrm>
            <a:prstGeom prst="line">
              <a:avLst/>
            </a:prstGeom>
            <a:noFill/>
            <a:ln w="28575">
              <a:solidFill>
                <a:srgbClr val="F4020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97" name="Text Box 89"/>
            <p:cNvSpPr txBox="1">
              <a:spLocks noChangeArrowheads="1"/>
            </p:cNvSpPr>
            <p:nvPr/>
          </p:nvSpPr>
          <p:spPr bwMode="auto">
            <a:xfrm>
              <a:off x="3107" y="2341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F40202"/>
                  </a:solidFill>
                </a:rPr>
                <a:t>a</a:t>
              </a:r>
            </a:p>
          </p:txBody>
        </p:sp>
        <p:sp>
          <p:nvSpPr>
            <p:cNvPr id="19498" name="Text Box 90"/>
            <p:cNvSpPr txBox="1">
              <a:spLocks noChangeArrowheads="1"/>
            </p:cNvSpPr>
            <p:nvPr/>
          </p:nvSpPr>
          <p:spPr bwMode="auto">
            <a:xfrm>
              <a:off x="4695" y="2419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/>
                <a:t>+</a:t>
              </a:r>
            </a:p>
          </p:txBody>
        </p:sp>
        <p:sp>
          <p:nvSpPr>
            <p:cNvPr id="19499" name="Text Box 91"/>
            <p:cNvSpPr txBox="1">
              <a:spLocks noChangeArrowheads="1"/>
            </p:cNvSpPr>
            <p:nvPr/>
          </p:nvSpPr>
          <p:spPr bwMode="auto">
            <a:xfrm>
              <a:off x="2517" y="2283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/>
                <a:t>_</a:t>
              </a:r>
            </a:p>
          </p:txBody>
        </p:sp>
      </p:grpSp>
      <p:grpSp>
        <p:nvGrpSpPr>
          <p:cNvPr id="19468" name="Group 114"/>
          <p:cNvGrpSpPr>
            <a:grpSpLocks/>
          </p:cNvGrpSpPr>
          <p:nvPr/>
        </p:nvGrpSpPr>
        <p:grpSpPr bwMode="auto">
          <a:xfrm>
            <a:off x="3995738" y="4797425"/>
            <a:ext cx="3889375" cy="741363"/>
            <a:chOff x="2517" y="3022"/>
            <a:chExt cx="2450" cy="467"/>
          </a:xfrm>
        </p:grpSpPr>
        <p:sp>
          <p:nvSpPr>
            <p:cNvPr id="19480" name="Line 92"/>
            <p:cNvSpPr>
              <a:spLocks noChangeShapeType="1"/>
            </p:cNvSpPr>
            <p:nvPr/>
          </p:nvSpPr>
          <p:spPr bwMode="auto">
            <a:xfrm>
              <a:off x="2608" y="3431"/>
              <a:ext cx="22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81" name="Oval 93"/>
            <p:cNvSpPr>
              <a:spLocks noChangeArrowheads="1"/>
            </p:cNvSpPr>
            <p:nvPr/>
          </p:nvSpPr>
          <p:spPr bwMode="auto">
            <a:xfrm>
              <a:off x="3470" y="3319"/>
              <a:ext cx="90" cy="91"/>
            </a:xfrm>
            <a:prstGeom prst="ellipse">
              <a:avLst/>
            </a:prstGeom>
            <a:solidFill>
              <a:srgbClr val="070800"/>
            </a:solidFill>
            <a:ln w="38100" algn="ctr">
              <a:solidFill>
                <a:srgbClr val="0708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19482" name="Line 94"/>
            <p:cNvSpPr>
              <a:spLocks noChangeShapeType="1"/>
            </p:cNvSpPr>
            <p:nvPr/>
          </p:nvSpPr>
          <p:spPr bwMode="auto">
            <a:xfrm>
              <a:off x="3574" y="3364"/>
              <a:ext cx="409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83" name="Line 95"/>
            <p:cNvSpPr>
              <a:spLocks noChangeShapeType="1"/>
            </p:cNvSpPr>
            <p:nvPr/>
          </p:nvSpPr>
          <p:spPr bwMode="auto">
            <a:xfrm flipH="1" flipV="1">
              <a:off x="3050" y="3364"/>
              <a:ext cx="408" cy="0"/>
            </a:xfrm>
            <a:prstGeom prst="line">
              <a:avLst/>
            </a:prstGeom>
            <a:noFill/>
            <a:ln w="28575">
              <a:solidFill>
                <a:srgbClr val="F4020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84" name="Text Box 96"/>
            <p:cNvSpPr txBox="1">
              <a:spLocks noChangeArrowheads="1"/>
            </p:cNvSpPr>
            <p:nvPr/>
          </p:nvSpPr>
          <p:spPr bwMode="auto">
            <a:xfrm>
              <a:off x="2852" y="3162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F40202"/>
                  </a:solidFill>
                </a:rPr>
                <a:t>a</a:t>
              </a:r>
            </a:p>
          </p:txBody>
        </p:sp>
        <p:sp>
          <p:nvSpPr>
            <p:cNvPr id="19485" name="Line 97"/>
            <p:cNvSpPr>
              <a:spLocks noChangeShapeType="1"/>
            </p:cNvSpPr>
            <p:nvPr/>
          </p:nvSpPr>
          <p:spPr bwMode="auto">
            <a:xfrm>
              <a:off x="2897" y="3249"/>
              <a:ext cx="182" cy="0"/>
            </a:xfrm>
            <a:prstGeom prst="line">
              <a:avLst/>
            </a:prstGeom>
            <a:noFill/>
            <a:ln w="28575">
              <a:solidFill>
                <a:srgbClr val="F4020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86" name="Line 98"/>
            <p:cNvSpPr>
              <a:spLocks noChangeShapeType="1"/>
            </p:cNvSpPr>
            <p:nvPr/>
          </p:nvSpPr>
          <p:spPr bwMode="auto">
            <a:xfrm>
              <a:off x="4013" y="3249"/>
              <a:ext cx="182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87" name="Text Box 99"/>
            <p:cNvSpPr txBox="1">
              <a:spLocks noChangeArrowheads="1"/>
            </p:cNvSpPr>
            <p:nvPr/>
          </p:nvSpPr>
          <p:spPr bwMode="auto">
            <a:xfrm>
              <a:off x="3969" y="3158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FF9900"/>
                  </a:solidFill>
                </a:rPr>
                <a:t>v</a:t>
              </a:r>
            </a:p>
          </p:txBody>
        </p:sp>
        <p:sp>
          <p:nvSpPr>
            <p:cNvPr id="19488" name="Text Box 100"/>
            <p:cNvSpPr txBox="1">
              <a:spLocks noChangeArrowheads="1"/>
            </p:cNvSpPr>
            <p:nvPr/>
          </p:nvSpPr>
          <p:spPr bwMode="auto">
            <a:xfrm>
              <a:off x="4695" y="3158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/>
                <a:t>+</a:t>
              </a:r>
            </a:p>
          </p:txBody>
        </p:sp>
        <p:sp>
          <p:nvSpPr>
            <p:cNvPr id="19489" name="Text Box 101"/>
            <p:cNvSpPr txBox="1">
              <a:spLocks noChangeArrowheads="1"/>
            </p:cNvSpPr>
            <p:nvPr/>
          </p:nvSpPr>
          <p:spPr bwMode="auto">
            <a:xfrm>
              <a:off x="2517" y="3022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/>
                <a:t>_</a:t>
              </a:r>
            </a:p>
          </p:txBody>
        </p:sp>
      </p:grpSp>
      <p:grpSp>
        <p:nvGrpSpPr>
          <p:cNvPr id="19469" name="Group 115"/>
          <p:cNvGrpSpPr>
            <a:grpSpLocks/>
          </p:cNvGrpSpPr>
          <p:nvPr/>
        </p:nvGrpSpPr>
        <p:grpSpPr bwMode="auto">
          <a:xfrm>
            <a:off x="3995738" y="5856288"/>
            <a:ext cx="3889375" cy="741362"/>
            <a:chOff x="2517" y="3689"/>
            <a:chExt cx="2450" cy="467"/>
          </a:xfrm>
        </p:grpSpPr>
        <p:sp>
          <p:nvSpPr>
            <p:cNvPr id="19470" name="Line 102"/>
            <p:cNvSpPr>
              <a:spLocks noChangeShapeType="1"/>
            </p:cNvSpPr>
            <p:nvPr/>
          </p:nvSpPr>
          <p:spPr bwMode="auto">
            <a:xfrm>
              <a:off x="2608" y="4098"/>
              <a:ext cx="22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1" name="Oval 103"/>
            <p:cNvSpPr>
              <a:spLocks noChangeArrowheads="1"/>
            </p:cNvSpPr>
            <p:nvPr/>
          </p:nvSpPr>
          <p:spPr bwMode="auto">
            <a:xfrm>
              <a:off x="3470" y="3986"/>
              <a:ext cx="90" cy="91"/>
            </a:xfrm>
            <a:prstGeom prst="ellipse">
              <a:avLst/>
            </a:prstGeom>
            <a:solidFill>
              <a:srgbClr val="070800"/>
            </a:solidFill>
            <a:ln w="38100" algn="ctr">
              <a:solidFill>
                <a:srgbClr val="0708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19472" name="Line 104"/>
            <p:cNvSpPr>
              <a:spLocks noChangeShapeType="1"/>
            </p:cNvSpPr>
            <p:nvPr/>
          </p:nvSpPr>
          <p:spPr bwMode="auto">
            <a:xfrm>
              <a:off x="3574" y="4031"/>
              <a:ext cx="409" cy="0"/>
            </a:xfrm>
            <a:prstGeom prst="line">
              <a:avLst/>
            </a:prstGeom>
            <a:noFill/>
            <a:ln w="28575">
              <a:solidFill>
                <a:srgbClr val="F4020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3" name="Line 105"/>
            <p:cNvSpPr>
              <a:spLocks noChangeShapeType="1"/>
            </p:cNvSpPr>
            <p:nvPr/>
          </p:nvSpPr>
          <p:spPr bwMode="auto">
            <a:xfrm flipH="1" flipV="1">
              <a:off x="3050" y="4031"/>
              <a:ext cx="408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4" name="Text Box 106"/>
            <p:cNvSpPr txBox="1">
              <a:spLocks noChangeArrowheads="1"/>
            </p:cNvSpPr>
            <p:nvPr/>
          </p:nvSpPr>
          <p:spPr bwMode="auto">
            <a:xfrm>
              <a:off x="2852" y="3829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FF9900"/>
                  </a:solidFill>
                </a:rPr>
                <a:t>v</a:t>
              </a:r>
            </a:p>
          </p:txBody>
        </p:sp>
        <p:sp>
          <p:nvSpPr>
            <p:cNvPr id="19475" name="Line 107"/>
            <p:cNvSpPr>
              <a:spLocks noChangeShapeType="1"/>
            </p:cNvSpPr>
            <p:nvPr/>
          </p:nvSpPr>
          <p:spPr bwMode="auto">
            <a:xfrm>
              <a:off x="2897" y="3916"/>
              <a:ext cx="182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6" name="Line 108"/>
            <p:cNvSpPr>
              <a:spLocks noChangeShapeType="1"/>
            </p:cNvSpPr>
            <p:nvPr/>
          </p:nvSpPr>
          <p:spPr bwMode="auto">
            <a:xfrm>
              <a:off x="4013" y="3916"/>
              <a:ext cx="182" cy="0"/>
            </a:xfrm>
            <a:prstGeom prst="line">
              <a:avLst/>
            </a:prstGeom>
            <a:noFill/>
            <a:ln w="28575">
              <a:solidFill>
                <a:srgbClr val="F4020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7" name="Text Box 109"/>
            <p:cNvSpPr txBox="1">
              <a:spLocks noChangeArrowheads="1"/>
            </p:cNvSpPr>
            <p:nvPr/>
          </p:nvSpPr>
          <p:spPr bwMode="auto">
            <a:xfrm>
              <a:off x="3969" y="3825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F40202"/>
                  </a:solidFill>
                </a:rPr>
                <a:t>a</a:t>
              </a:r>
            </a:p>
          </p:txBody>
        </p:sp>
        <p:sp>
          <p:nvSpPr>
            <p:cNvPr id="19478" name="Text Box 110"/>
            <p:cNvSpPr txBox="1">
              <a:spLocks noChangeArrowheads="1"/>
            </p:cNvSpPr>
            <p:nvPr/>
          </p:nvSpPr>
          <p:spPr bwMode="auto">
            <a:xfrm>
              <a:off x="4695" y="3825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/>
                <a:t>+</a:t>
              </a:r>
            </a:p>
          </p:txBody>
        </p:sp>
        <p:sp>
          <p:nvSpPr>
            <p:cNvPr id="19479" name="Text Box 111"/>
            <p:cNvSpPr txBox="1">
              <a:spLocks noChangeArrowheads="1"/>
            </p:cNvSpPr>
            <p:nvPr/>
          </p:nvSpPr>
          <p:spPr bwMode="auto">
            <a:xfrm>
              <a:off x="2517" y="3689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/>
                <a:t>_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785813" y="1628775"/>
            <a:ext cx="81597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2800"/>
              <a:t>Trajetória retilínea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2800"/>
              <a:t>Velocidade constante e diferente de zero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2800"/>
              <a:t>Aceleração nula (a= 0)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2800"/>
              <a:t>Percorre espaços iguais em tempos iguais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0" y="3333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4000" dirty="0">
                <a:solidFill>
                  <a:srgbClr val="0708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Movimento retilíneo uniforme (MRU)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4925" y="3702050"/>
            <a:ext cx="612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E9FA0E"/>
                </a:solidFill>
              </a:rPr>
              <a:t>Função horária da posição: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268538" y="4292600"/>
            <a:ext cx="2716212" cy="687388"/>
            <a:chOff x="1849" y="3022"/>
            <a:chExt cx="1711" cy="433"/>
          </a:xfrm>
        </p:grpSpPr>
        <p:sp>
          <p:nvSpPr>
            <p:cNvPr id="20494" name="Rectangle 10"/>
            <p:cNvSpPr>
              <a:spLocks noChangeArrowheads="1"/>
            </p:cNvSpPr>
            <p:nvPr/>
          </p:nvSpPr>
          <p:spPr bwMode="auto">
            <a:xfrm>
              <a:off x="1849" y="3022"/>
              <a:ext cx="1530" cy="433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20495" name="Text Box 9"/>
            <p:cNvSpPr txBox="1">
              <a:spLocks noChangeArrowheads="1"/>
            </p:cNvSpPr>
            <p:nvPr/>
          </p:nvSpPr>
          <p:spPr bwMode="auto">
            <a:xfrm>
              <a:off x="1981" y="3067"/>
              <a:ext cx="157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AFA1E"/>
                  </a:solidFill>
                </a:rPr>
                <a:t>S = S</a:t>
              </a:r>
              <a:r>
                <a:rPr lang="pt-BR" altLang="pt-BR" sz="2800" baseline="-25000">
                  <a:solidFill>
                    <a:srgbClr val="EAFA1E"/>
                  </a:solidFill>
                </a:rPr>
                <a:t>0</a:t>
              </a:r>
              <a:r>
                <a:rPr lang="pt-BR" altLang="pt-BR" sz="2800">
                  <a:solidFill>
                    <a:srgbClr val="EAFA1E"/>
                  </a:solidFill>
                </a:rPr>
                <a:t> + vt</a:t>
              </a:r>
            </a:p>
          </p:txBody>
        </p:sp>
      </p:grp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39750" y="981075"/>
            <a:ext cx="3311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/>
              <a:t>Características: </a:t>
            </a: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34925" y="5084763"/>
            <a:ext cx="6121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E9FA0E"/>
                </a:solidFill>
              </a:rPr>
              <a:t>Cálculo da velocidade média: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268538" y="5680075"/>
            <a:ext cx="1657350" cy="917575"/>
            <a:chOff x="3644" y="2893"/>
            <a:chExt cx="1044" cy="578"/>
          </a:xfrm>
        </p:grpSpPr>
        <p:sp>
          <p:nvSpPr>
            <p:cNvPr id="20489" name="Rectangle 23"/>
            <p:cNvSpPr>
              <a:spLocks noChangeArrowheads="1"/>
            </p:cNvSpPr>
            <p:nvPr/>
          </p:nvSpPr>
          <p:spPr bwMode="auto">
            <a:xfrm>
              <a:off x="3644" y="2896"/>
              <a:ext cx="1044" cy="569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20490" name="Text Box 24"/>
            <p:cNvSpPr txBox="1">
              <a:spLocks noChangeArrowheads="1"/>
            </p:cNvSpPr>
            <p:nvPr/>
          </p:nvSpPr>
          <p:spPr bwMode="auto">
            <a:xfrm>
              <a:off x="3692" y="2997"/>
              <a:ext cx="4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AFA1E"/>
                  </a:solidFill>
                </a:rPr>
                <a:t>v = </a:t>
              </a:r>
            </a:p>
          </p:txBody>
        </p:sp>
        <p:sp>
          <p:nvSpPr>
            <p:cNvPr id="20491" name="Text Box 25"/>
            <p:cNvSpPr txBox="1">
              <a:spLocks noChangeArrowheads="1"/>
            </p:cNvSpPr>
            <p:nvPr/>
          </p:nvSpPr>
          <p:spPr bwMode="auto">
            <a:xfrm>
              <a:off x="4087" y="3144"/>
              <a:ext cx="4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l-GR" altLang="pt-BR" sz="2800">
                  <a:solidFill>
                    <a:srgbClr val="EAFA1E"/>
                  </a:solidFill>
                </a:rPr>
                <a:t>Δ</a:t>
              </a:r>
              <a:r>
                <a:rPr lang="pt-BR" altLang="pt-BR" sz="2800">
                  <a:solidFill>
                    <a:srgbClr val="EAFA1E"/>
                  </a:solidFill>
                </a:rPr>
                <a:t>t </a:t>
              </a:r>
            </a:p>
          </p:txBody>
        </p:sp>
        <p:sp>
          <p:nvSpPr>
            <p:cNvPr id="20492" name="Text Box 26"/>
            <p:cNvSpPr txBox="1">
              <a:spLocks noChangeArrowheads="1"/>
            </p:cNvSpPr>
            <p:nvPr/>
          </p:nvSpPr>
          <p:spPr bwMode="auto">
            <a:xfrm>
              <a:off x="4084" y="2893"/>
              <a:ext cx="4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l-GR" altLang="pt-BR" sz="2800">
                  <a:solidFill>
                    <a:srgbClr val="EAFA1E"/>
                  </a:solidFill>
                </a:rPr>
                <a:t>Δ</a:t>
              </a:r>
              <a:r>
                <a:rPr lang="pt-BR" altLang="pt-BR" sz="2800">
                  <a:solidFill>
                    <a:srgbClr val="EAFA1E"/>
                  </a:solidFill>
                </a:rPr>
                <a:t>S </a:t>
              </a:r>
            </a:p>
          </p:txBody>
        </p:sp>
        <p:sp>
          <p:nvSpPr>
            <p:cNvPr id="20493" name="Line 27"/>
            <p:cNvSpPr>
              <a:spLocks noChangeShapeType="1"/>
            </p:cNvSpPr>
            <p:nvPr/>
          </p:nvSpPr>
          <p:spPr bwMode="auto">
            <a:xfrm>
              <a:off x="4105" y="3189"/>
              <a:ext cx="363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5" grpId="0"/>
      <p:bldP spid="58379" grpId="0"/>
      <p:bldP spid="583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276600" y="44450"/>
            <a:ext cx="3929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i="0">
                <a:solidFill>
                  <a:srgbClr val="F40202"/>
                </a:solidFill>
                <a:latin typeface="Futura XBlk BT"/>
              </a:rPr>
              <a:t>Gráficos do MRU</a:t>
            </a: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5940425" y="1268413"/>
            <a:ext cx="331152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EAFA1E"/>
                </a:solidFill>
                <a:cs typeface="Arial" pitchFamily="34" charset="0"/>
              </a:rPr>
              <a:t>V + reta crescente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EAFA1E"/>
                </a:solidFill>
                <a:cs typeface="Arial" pitchFamily="34" charset="0"/>
              </a:rPr>
              <a:t>V – reta decrescente</a:t>
            </a:r>
            <a:endParaRPr lang="ru-RU" altLang="pt-BR" sz="2400">
              <a:solidFill>
                <a:srgbClr val="EAFA1E"/>
              </a:solidFill>
              <a:cs typeface="Arial" pitchFamily="34" charset="0"/>
            </a:endParaRP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5940425" y="3429000"/>
            <a:ext cx="2484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EAFA1E"/>
                </a:solidFill>
              </a:rPr>
              <a:t>Área A = </a:t>
            </a:r>
            <a:r>
              <a:rPr lang="el-GR" altLang="pt-BR" sz="2800">
                <a:solidFill>
                  <a:srgbClr val="EAFA1E"/>
                </a:solidFill>
              </a:rPr>
              <a:t>Δ</a:t>
            </a:r>
            <a:r>
              <a:rPr lang="pt-BR" altLang="pt-BR" sz="2800">
                <a:solidFill>
                  <a:srgbClr val="EAFA1E"/>
                </a:solidFill>
              </a:rPr>
              <a:t>S</a:t>
            </a:r>
          </a:p>
        </p:txBody>
      </p:sp>
      <p:pic>
        <p:nvPicPr>
          <p:cNvPr id="3104" name="Picture 32" descr="2006-01-07_23-17-13-3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87388"/>
            <a:ext cx="4899025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5" name="Line 33"/>
          <p:cNvSpPr>
            <a:spLocks noChangeShapeType="1"/>
          </p:cNvSpPr>
          <p:nvPr/>
        </p:nvSpPr>
        <p:spPr bwMode="auto">
          <a:xfrm>
            <a:off x="5003800" y="1773238"/>
            <a:ext cx="863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>
            <a:off x="5148263" y="3716338"/>
            <a:ext cx="792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60" name="AutoShape 35"/>
          <p:cNvSpPr>
            <a:spLocks/>
          </p:cNvSpPr>
          <p:nvPr/>
        </p:nvSpPr>
        <p:spPr bwMode="auto">
          <a:xfrm>
            <a:off x="5867400" y="1225550"/>
            <a:ext cx="144463" cy="1079500"/>
          </a:xfrm>
          <a:prstGeom prst="leftBrace">
            <a:avLst>
              <a:gd name="adj1" fmla="val 62271"/>
              <a:gd name="adj2" fmla="val 50000"/>
            </a:avLst>
          </a:prstGeom>
          <a:noFill/>
          <a:ln w="28575">
            <a:solidFill>
              <a:srgbClr val="F402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sp>
        <p:nvSpPr>
          <p:cNvPr id="9" name="Line 33"/>
          <p:cNvSpPr>
            <a:spLocks noChangeShapeType="1"/>
          </p:cNvSpPr>
          <p:nvPr/>
        </p:nvSpPr>
        <p:spPr bwMode="auto">
          <a:xfrm>
            <a:off x="5000625" y="5643563"/>
            <a:ext cx="863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6016625" y="5143500"/>
            <a:ext cx="24844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EAFA1E"/>
                </a:solidFill>
              </a:rPr>
              <a:t>Aceleração sempre nula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1" grpId="0"/>
      <p:bldP spid="3102" grpId="0"/>
      <p:bldP spid="3105" grpId="0" animBg="1"/>
      <p:bldP spid="3106" grpId="0" animBg="1"/>
      <p:bldP spid="23560" grpId="0" animBg="1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1"/>
          <p:cNvSpPr txBox="1">
            <a:spLocks noChangeArrowheads="1"/>
          </p:cNvSpPr>
          <p:nvPr/>
        </p:nvSpPr>
        <p:spPr bwMode="auto">
          <a:xfrm>
            <a:off x="2143125" y="285750"/>
            <a:ext cx="4814888" cy="641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070800"/>
                </a:solidFill>
                <a:latin typeface="Arial" charset="0"/>
              </a:rPr>
              <a:t>Cinemática - Vetor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357813" y="6072188"/>
            <a:ext cx="1382712" cy="708025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pt-BR" sz="40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Vetor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928688"/>
            <a:ext cx="85725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i="0">
                <a:solidFill>
                  <a:srgbClr val="FFFF00"/>
                </a:solidFill>
              </a:rPr>
              <a:t>Intensidade</a:t>
            </a:r>
            <a:r>
              <a:rPr lang="pt-BR" altLang="pt-BR" sz="3600" b="0" i="0">
                <a:solidFill>
                  <a:srgbClr val="FFFF00"/>
                </a:solidFill>
              </a:rPr>
              <a:t> ou </a:t>
            </a:r>
            <a:r>
              <a:rPr lang="pt-BR" altLang="pt-BR" sz="3600" i="0">
                <a:solidFill>
                  <a:srgbClr val="FFFF00"/>
                </a:solidFill>
              </a:rPr>
              <a:t>módulo</a:t>
            </a:r>
            <a:r>
              <a:rPr lang="pt-BR" altLang="pt-BR" sz="3600" b="0" i="0"/>
              <a:t>: é o </a:t>
            </a:r>
            <a:r>
              <a:rPr lang="pt-BR" altLang="pt-BR" sz="3600" b="0" i="0" u="sng"/>
              <a:t>valor numérico</a:t>
            </a:r>
            <a:r>
              <a:rPr lang="pt-BR" altLang="pt-BR" sz="3600" b="0" i="0"/>
              <a:t> da grandeza vetorial. É representado pelo tamanho do vetor. </a:t>
            </a:r>
          </a:p>
        </p:txBody>
      </p:sp>
      <p:cxnSp>
        <p:nvCxnSpPr>
          <p:cNvPr id="10" name="Conector de seta reta 9"/>
          <p:cNvCxnSpPr/>
          <p:nvPr/>
        </p:nvCxnSpPr>
        <p:spPr bwMode="auto">
          <a:xfrm rot="10800000" flipV="1">
            <a:off x="3643313" y="5643563"/>
            <a:ext cx="4357687" cy="785812"/>
          </a:xfrm>
          <a:prstGeom prst="straightConnector1">
            <a:avLst/>
          </a:prstGeom>
          <a:noFill/>
          <a:ln w="57150" cap="flat" cmpd="sng" algn="ctr">
            <a:solidFill>
              <a:schemeClr val="tx2">
                <a:lumMod val="9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8438" name="Conector de seta reta 10"/>
          <p:cNvCxnSpPr>
            <a:cxnSpLocks noChangeShapeType="1"/>
          </p:cNvCxnSpPr>
          <p:nvPr/>
        </p:nvCxnSpPr>
        <p:spPr bwMode="auto">
          <a:xfrm rot="10800000" flipV="1">
            <a:off x="4357688" y="5929313"/>
            <a:ext cx="2071687" cy="357187"/>
          </a:xfrm>
          <a:prstGeom prst="straightConnector1">
            <a:avLst/>
          </a:prstGeom>
          <a:noFill/>
          <a:ln w="7620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4143375"/>
            <a:ext cx="8572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i="0">
                <a:solidFill>
                  <a:srgbClr val="FFFF00"/>
                </a:solidFill>
              </a:rPr>
              <a:t>Sentido</a:t>
            </a:r>
            <a:r>
              <a:rPr lang="pt-BR" altLang="pt-BR" sz="3600" b="0" i="0"/>
              <a:t> é a indicação de para onde aponta o vetor. É representado pela </a:t>
            </a:r>
            <a:r>
              <a:rPr lang="pt-BR" altLang="pt-BR" sz="3600" b="0" i="0" u="sng"/>
              <a:t>seta</a:t>
            </a:r>
            <a:r>
              <a:rPr lang="pt-BR" altLang="pt-BR" sz="3600" b="0" i="0"/>
              <a:t>.  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2857500"/>
            <a:ext cx="8572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i="0">
                <a:solidFill>
                  <a:srgbClr val="FFFF00"/>
                </a:solidFill>
              </a:rPr>
              <a:t>Direção</a:t>
            </a:r>
            <a:r>
              <a:rPr lang="pt-BR" altLang="pt-BR" sz="3600" b="0" i="0"/>
              <a:t> é definida pela </a:t>
            </a:r>
            <a:r>
              <a:rPr lang="pt-BR" altLang="pt-BR" sz="3600" b="0" i="0" u="sng"/>
              <a:t>reta</a:t>
            </a:r>
            <a:r>
              <a:rPr lang="pt-BR" altLang="pt-BR" sz="3600" b="0" i="0"/>
              <a:t> que contem o vetor  (e suas paralelas).</a:t>
            </a:r>
          </a:p>
        </p:txBody>
      </p:sp>
      <p:sp>
        <p:nvSpPr>
          <p:cNvPr id="11" name="Elipse 10"/>
          <p:cNvSpPr>
            <a:spLocks noChangeArrowheads="1"/>
          </p:cNvSpPr>
          <p:nvPr/>
        </p:nvSpPr>
        <p:spPr bwMode="auto">
          <a:xfrm>
            <a:off x="4286250" y="5929313"/>
            <a:ext cx="642938" cy="71437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49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 animBg="1"/>
      <p:bldP spid="11" grpId="1" animBg="1"/>
      <p:bldP spid="11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5219700" y="3787775"/>
            <a:ext cx="4125913" cy="1081088"/>
            <a:chOff x="3592" y="2160"/>
            <a:chExt cx="2599" cy="681"/>
          </a:xfrm>
        </p:grpSpPr>
        <p:sp>
          <p:nvSpPr>
            <p:cNvPr id="22543" name="Rectangle 54"/>
            <p:cNvSpPr>
              <a:spLocks noChangeArrowheads="1"/>
            </p:cNvSpPr>
            <p:nvPr/>
          </p:nvSpPr>
          <p:spPr bwMode="auto">
            <a:xfrm>
              <a:off x="3605" y="2161"/>
              <a:ext cx="1860" cy="680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grpSp>
          <p:nvGrpSpPr>
            <p:cNvPr id="22544" name="Group 46"/>
            <p:cNvGrpSpPr>
              <a:grpSpLocks/>
            </p:cNvGrpSpPr>
            <p:nvPr/>
          </p:nvGrpSpPr>
          <p:grpSpPr bwMode="auto">
            <a:xfrm>
              <a:off x="3592" y="2160"/>
              <a:ext cx="2599" cy="636"/>
              <a:chOff x="1280" y="1842"/>
              <a:chExt cx="2599" cy="636"/>
            </a:xfrm>
          </p:grpSpPr>
          <p:sp>
            <p:nvSpPr>
              <p:cNvPr id="22545" name="Text Box 42"/>
              <p:cNvSpPr txBox="1">
                <a:spLocks noChangeArrowheads="1"/>
              </p:cNvSpPr>
              <p:nvPr/>
            </p:nvSpPr>
            <p:spPr bwMode="auto">
              <a:xfrm>
                <a:off x="1280" y="1942"/>
                <a:ext cx="159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AFA1E"/>
                    </a:solidFill>
                  </a:rPr>
                  <a:t>S = S</a:t>
                </a:r>
                <a:r>
                  <a:rPr lang="pt-BR" altLang="pt-BR" sz="2800" baseline="-25000">
                    <a:solidFill>
                      <a:srgbClr val="EAFA1E"/>
                    </a:solidFill>
                  </a:rPr>
                  <a:t>0</a:t>
                </a:r>
                <a:r>
                  <a:rPr lang="pt-BR" altLang="pt-BR" sz="2800">
                    <a:solidFill>
                      <a:srgbClr val="EAFA1E"/>
                    </a:solidFill>
                  </a:rPr>
                  <a:t> + v</a:t>
                </a:r>
                <a:r>
                  <a:rPr lang="pt-BR" altLang="pt-BR" sz="2800" baseline="-25000">
                    <a:solidFill>
                      <a:srgbClr val="EAFA1E"/>
                    </a:solidFill>
                  </a:rPr>
                  <a:t>0 </a:t>
                </a:r>
                <a:r>
                  <a:rPr lang="pt-BR" altLang="pt-BR" sz="2800">
                    <a:solidFill>
                      <a:srgbClr val="EAFA1E"/>
                    </a:solidFill>
                  </a:rPr>
                  <a:t>t +</a:t>
                </a:r>
                <a:r>
                  <a:rPr lang="pt-BR" altLang="pt-BR" sz="2800"/>
                  <a:t> </a:t>
                </a:r>
              </a:p>
            </p:txBody>
          </p:sp>
          <p:sp>
            <p:nvSpPr>
              <p:cNvPr id="22546" name="Text Box 43"/>
              <p:cNvSpPr txBox="1">
                <a:spLocks noChangeArrowheads="1"/>
              </p:cNvSpPr>
              <p:nvPr/>
            </p:nvSpPr>
            <p:spPr bwMode="auto">
              <a:xfrm>
                <a:off x="2699" y="1842"/>
                <a:ext cx="1180" cy="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AFA1E"/>
                    </a:solidFill>
                  </a:rPr>
                  <a:t>at</a:t>
                </a:r>
                <a:r>
                  <a:rPr lang="pt-BR" altLang="pt-BR" sz="2800" baseline="30000">
                    <a:solidFill>
                      <a:srgbClr val="EAFA1E"/>
                    </a:solidFill>
                  </a:rPr>
                  <a:t>2</a:t>
                </a:r>
              </a:p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AFA1E"/>
                    </a:solidFill>
                  </a:rPr>
                  <a:t> 2</a:t>
                </a:r>
              </a:p>
            </p:txBody>
          </p:sp>
          <p:sp>
            <p:nvSpPr>
              <p:cNvPr id="22547" name="Line 45"/>
              <p:cNvSpPr>
                <a:spLocks noChangeShapeType="1"/>
              </p:cNvSpPr>
              <p:nvPr/>
            </p:nvSpPr>
            <p:spPr bwMode="auto">
              <a:xfrm>
                <a:off x="2745" y="2160"/>
                <a:ext cx="317" cy="0"/>
              </a:xfrm>
              <a:prstGeom prst="line">
                <a:avLst/>
              </a:prstGeom>
              <a:noFill/>
              <a:ln w="38100">
                <a:solidFill>
                  <a:srgbClr val="EAFA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298450" y="3929063"/>
            <a:ext cx="48339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E9FA0E"/>
                </a:solidFill>
                <a:latin typeface="Futura Md BT"/>
              </a:rPr>
              <a:t>Função horária da posição: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261938" y="5030788"/>
            <a:ext cx="5329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E9FA0E"/>
                </a:solidFill>
                <a:latin typeface="Futura Md BT"/>
              </a:rPr>
              <a:t>Função horária da velocidade: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314325" y="5934075"/>
            <a:ext cx="3902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E9FA0E"/>
                </a:solidFill>
              </a:rPr>
              <a:t>Equação de Torricelli:</a:t>
            </a:r>
          </a:p>
        </p:txBody>
      </p:sp>
      <p:sp>
        <p:nvSpPr>
          <p:cNvPr id="24617" name="Text Box 41"/>
          <p:cNvSpPr txBox="1">
            <a:spLocks noChangeArrowheads="1"/>
          </p:cNvSpPr>
          <p:nvPr/>
        </p:nvSpPr>
        <p:spPr bwMode="auto">
          <a:xfrm>
            <a:off x="755650" y="188913"/>
            <a:ext cx="79216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4000">
                <a:solidFill>
                  <a:srgbClr val="0708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Movimento Retilíneo Uniformemente Variado (MRUV) </a:t>
            </a:r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5645150" y="5129213"/>
            <a:ext cx="2089150" cy="576262"/>
            <a:chOff x="3877" y="3022"/>
            <a:chExt cx="1316" cy="363"/>
          </a:xfrm>
        </p:grpSpPr>
        <p:sp>
          <p:nvSpPr>
            <p:cNvPr id="22541" name="Rectangle 56"/>
            <p:cNvSpPr>
              <a:spLocks noChangeArrowheads="1"/>
            </p:cNvSpPr>
            <p:nvPr/>
          </p:nvSpPr>
          <p:spPr bwMode="auto">
            <a:xfrm>
              <a:off x="3877" y="3022"/>
              <a:ext cx="1316" cy="363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22542" name="Text Box 47"/>
            <p:cNvSpPr txBox="1">
              <a:spLocks noChangeArrowheads="1"/>
            </p:cNvSpPr>
            <p:nvPr/>
          </p:nvSpPr>
          <p:spPr bwMode="auto">
            <a:xfrm>
              <a:off x="3896" y="3022"/>
              <a:ext cx="116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AFA1E"/>
                  </a:solidFill>
                </a:rPr>
                <a:t>v = v</a:t>
              </a:r>
              <a:r>
                <a:rPr lang="pt-BR" altLang="pt-BR" sz="2800" baseline="-25000">
                  <a:solidFill>
                    <a:srgbClr val="EAFA1E"/>
                  </a:solidFill>
                </a:rPr>
                <a:t>0</a:t>
              </a:r>
              <a:r>
                <a:rPr lang="pt-BR" altLang="pt-BR" sz="2800">
                  <a:solidFill>
                    <a:srgbClr val="EAFA1E"/>
                  </a:solidFill>
                </a:rPr>
                <a:t> + at</a:t>
              </a:r>
            </a:p>
          </p:txBody>
        </p:sp>
      </p:grp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4284663" y="6022975"/>
            <a:ext cx="3203575" cy="574675"/>
            <a:chOff x="3696" y="3567"/>
            <a:chExt cx="2018" cy="362"/>
          </a:xfrm>
        </p:grpSpPr>
        <p:sp>
          <p:nvSpPr>
            <p:cNvPr id="22539" name="Rectangle 57"/>
            <p:cNvSpPr>
              <a:spLocks noChangeArrowheads="1"/>
            </p:cNvSpPr>
            <p:nvPr/>
          </p:nvSpPr>
          <p:spPr bwMode="auto">
            <a:xfrm>
              <a:off x="3719" y="3567"/>
              <a:ext cx="1587" cy="362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22540" name="Text Box 51"/>
            <p:cNvSpPr txBox="1">
              <a:spLocks noChangeArrowheads="1"/>
            </p:cNvSpPr>
            <p:nvPr/>
          </p:nvSpPr>
          <p:spPr bwMode="auto">
            <a:xfrm>
              <a:off x="3696" y="3567"/>
              <a:ext cx="201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AFA1E"/>
                  </a:solidFill>
                </a:rPr>
                <a:t>v</a:t>
              </a:r>
              <a:r>
                <a:rPr lang="pt-BR" altLang="pt-BR" sz="2800" baseline="30000">
                  <a:solidFill>
                    <a:srgbClr val="EAFA1E"/>
                  </a:solidFill>
                </a:rPr>
                <a:t>2</a:t>
              </a:r>
              <a:r>
                <a:rPr lang="pt-BR" altLang="pt-BR" sz="2800">
                  <a:solidFill>
                    <a:srgbClr val="EAFA1E"/>
                  </a:solidFill>
                </a:rPr>
                <a:t> = v</a:t>
              </a:r>
              <a:r>
                <a:rPr lang="pt-BR" altLang="pt-BR" sz="2800" baseline="-25000">
                  <a:solidFill>
                    <a:srgbClr val="EAFA1E"/>
                  </a:solidFill>
                </a:rPr>
                <a:t>0</a:t>
              </a:r>
              <a:r>
                <a:rPr lang="pt-BR" altLang="pt-BR" sz="2800" baseline="30000">
                  <a:solidFill>
                    <a:srgbClr val="EAFA1E"/>
                  </a:solidFill>
                </a:rPr>
                <a:t>2 </a:t>
              </a:r>
              <a:r>
                <a:rPr lang="pt-BR" altLang="pt-BR" sz="2800">
                  <a:solidFill>
                    <a:srgbClr val="EAFA1E"/>
                  </a:solidFill>
                </a:rPr>
                <a:t>+ 2a</a:t>
              </a:r>
              <a:r>
                <a:rPr lang="el-GR" altLang="pt-BR" sz="2800">
                  <a:solidFill>
                    <a:srgbClr val="EAFA1E"/>
                  </a:solidFill>
                </a:rPr>
                <a:t>Δ</a:t>
              </a:r>
              <a:r>
                <a:rPr lang="pt-BR" altLang="pt-BR" sz="2800">
                  <a:solidFill>
                    <a:srgbClr val="EAFA1E"/>
                  </a:solidFill>
                </a:rPr>
                <a:t>S</a:t>
              </a:r>
            </a:p>
          </p:txBody>
        </p:sp>
      </p:grpSp>
      <p:sp>
        <p:nvSpPr>
          <p:cNvPr id="24648" name="Text Box 72"/>
          <p:cNvSpPr txBox="1">
            <a:spLocks noChangeArrowheads="1"/>
          </p:cNvSpPr>
          <p:nvPr/>
        </p:nvSpPr>
        <p:spPr bwMode="auto">
          <a:xfrm>
            <a:off x="755650" y="1409700"/>
            <a:ext cx="3311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/>
              <a:t>Características: </a:t>
            </a:r>
          </a:p>
        </p:txBody>
      </p:sp>
      <p:sp>
        <p:nvSpPr>
          <p:cNvPr id="24649" name="Text Box 73"/>
          <p:cNvSpPr txBox="1">
            <a:spLocks noChangeArrowheads="1"/>
          </p:cNvSpPr>
          <p:nvPr/>
        </p:nvSpPr>
        <p:spPr bwMode="auto">
          <a:xfrm>
            <a:off x="1128713" y="1916113"/>
            <a:ext cx="74041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2800"/>
              <a:t>Trajetória retilínea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2800"/>
              <a:t>Velocidade uniformemente variada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2800"/>
              <a:t>Aceleração constante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2800"/>
              <a:t>Espaços variados com o tempos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5" grpId="0"/>
      <p:bldP spid="24597" grpId="0"/>
      <p:bldP spid="24599" grpId="0"/>
      <p:bldP spid="24648" grpId="0"/>
      <p:bldP spid="246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2630488" y="139700"/>
            <a:ext cx="4870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i="0">
                <a:solidFill>
                  <a:srgbClr val="FFFF00"/>
                </a:solidFill>
                <a:latin typeface="Futura XBlk BT"/>
              </a:rPr>
              <a:t>Gráficos do MRUV</a:t>
            </a:r>
          </a:p>
        </p:txBody>
      </p:sp>
      <p:pic>
        <p:nvPicPr>
          <p:cNvPr id="23555" name="Picture 30" descr="2006-01-07_23-19-35-8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38188"/>
            <a:ext cx="4586288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5780088" y="3398838"/>
            <a:ext cx="3435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i="0">
                <a:solidFill>
                  <a:srgbClr val="FF9900"/>
                </a:solidFill>
              </a:rPr>
              <a:t>a +</a:t>
            </a:r>
            <a:r>
              <a:rPr lang="pt-BR" altLang="pt-BR" sz="2400">
                <a:solidFill>
                  <a:srgbClr val="FF9900"/>
                </a:solidFill>
              </a:rPr>
              <a:t> </a:t>
            </a:r>
            <a:r>
              <a:rPr lang="pt-BR" altLang="pt-BR" sz="2400" i="0">
                <a:solidFill>
                  <a:srgbClr val="FF9900"/>
                </a:solidFill>
                <a:sym typeface="Symbol" pitchFamily="18" charset="2"/>
              </a:rPr>
              <a:t></a:t>
            </a:r>
            <a:r>
              <a:rPr lang="pt-BR" altLang="pt-BR" sz="2400">
                <a:solidFill>
                  <a:srgbClr val="FF9900"/>
                </a:solidFill>
                <a:sym typeface="Symbol" pitchFamily="18" charset="2"/>
              </a:rPr>
              <a:t> </a:t>
            </a:r>
            <a:r>
              <a:rPr lang="pt-BR" altLang="pt-BR" sz="2400" i="0">
                <a:solidFill>
                  <a:srgbClr val="FF9900"/>
                </a:solidFill>
              </a:rPr>
              <a:t>reta crescente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i="0">
                <a:solidFill>
                  <a:srgbClr val="FF9900"/>
                </a:solidFill>
              </a:rPr>
              <a:t>a</a:t>
            </a:r>
            <a:r>
              <a:rPr lang="pt-BR" altLang="pt-BR" sz="2400">
                <a:solidFill>
                  <a:srgbClr val="FF9900"/>
                </a:solidFill>
              </a:rPr>
              <a:t> - </a:t>
            </a:r>
            <a:r>
              <a:rPr lang="pt-BR" altLang="pt-BR" sz="2400" i="0">
                <a:solidFill>
                  <a:srgbClr val="FF9900"/>
                </a:solidFill>
                <a:sym typeface="Symbol" pitchFamily="18" charset="2"/>
              </a:rPr>
              <a:t></a:t>
            </a:r>
            <a:r>
              <a:rPr lang="pt-BR" altLang="pt-BR" sz="2400"/>
              <a:t> </a:t>
            </a:r>
            <a:r>
              <a:rPr lang="pt-BR" altLang="pt-BR" sz="2400">
                <a:solidFill>
                  <a:srgbClr val="FF9900"/>
                </a:solidFill>
              </a:rPr>
              <a:t>r</a:t>
            </a:r>
            <a:r>
              <a:rPr lang="pt-BR" altLang="pt-BR" sz="2400" i="0">
                <a:solidFill>
                  <a:srgbClr val="FF9900"/>
                </a:solidFill>
              </a:rPr>
              <a:t>eta decrescente</a:t>
            </a:r>
          </a:p>
        </p:txBody>
      </p:sp>
      <p:sp>
        <p:nvSpPr>
          <p:cNvPr id="4129" name="Rectangle 33"/>
          <p:cNvSpPr>
            <a:spLocks noChangeArrowheads="1"/>
          </p:cNvSpPr>
          <p:nvPr/>
        </p:nvSpPr>
        <p:spPr bwMode="auto">
          <a:xfrm>
            <a:off x="5795963" y="1208088"/>
            <a:ext cx="3236912" cy="822325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568450" algn="l"/>
              </a:tabLst>
              <a:defRPr/>
            </a:pPr>
            <a:r>
              <a:rPr lang="pt-BR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Vértice: inversão do movimento </a:t>
            </a:r>
            <a:r>
              <a:rPr lang="pt-BR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 = 0</a:t>
            </a:r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>
            <a:off x="5132388" y="1628775"/>
            <a:ext cx="574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31" name="Line 35"/>
          <p:cNvSpPr>
            <a:spLocks noChangeShapeType="1"/>
          </p:cNvSpPr>
          <p:nvPr/>
        </p:nvSpPr>
        <p:spPr bwMode="auto">
          <a:xfrm>
            <a:off x="5121275" y="3860800"/>
            <a:ext cx="574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32" name="AutoShape 36"/>
          <p:cNvSpPr>
            <a:spLocks/>
          </p:cNvSpPr>
          <p:nvPr/>
        </p:nvSpPr>
        <p:spPr bwMode="auto">
          <a:xfrm>
            <a:off x="5724525" y="3427413"/>
            <a:ext cx="144463" cy="865187"/>
          </a:xfrm>
          <a:prstGeom prst="leftBrace">
            <a:avLst>
              <a:gd name="adj1" fmla="val 49908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sp>
        <p:nvSpPr>
          <p:cNvPr id="4133" name="Line 37"/>
          <p:cNvSpPr>
            <a:spLocks noChangeShapeType="1"/>
          </p:cNvSpPr>
          <p:nvPr/>
        </p:nvSpPr>
        <p:spPr bwMode="auto">
          <a:xfrm>
            <a:off x="5126038" y="6021388"/>
            <a:ext cx="574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5746750" y="5756275"/>
            <a:ext cx="2484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FF9900"/>
                </a:solidFill>
              </a:rPr>
              <a:t>Área A = </a:t>
            </a:r>
            <a:r>
              <a:rPr lang="el-GR" altLang="pt-BR" sz="2800">
                <a:solidFill>
                  <a:srgbClr val="FF9900"/>
                </a:solidFill>
              </a:rPr>
              <a:t>Δ</a:t>
            </a:r>
            <a:r>
              <a:rPr lang="pt-BR" altLang="pt-BR" sz="2800">
                <a:solidFill>
                  <a:srgbClr val="FF9900"/>
                </a:solidFill>
              </a:rPr>
              <a:t>v</a:t>
            </a:r>
          </a:p>
        </p:txBody>
      </p:sp>
      <p:sp>
        <p:nvSpPr>
          <p:cNvPr id="25611" name="AutoShape 39"/>
          <p:cNvSpPr>
            <a:spLocks/>
          </p:cNvSpPr>
          <p:nvPr/>
        </p:nvSpPr>
        <p:spPr bwMode="auto">
          <a:xfrm>
            <a:off x="5795963" y="1196975"/>
            <a:ext cx="73025" cy="863600"/>
          </a:xfrm>
          <a:prstGeom prst="leftBrace">
            <a:avLst>
              <a:gd name="adj1" fmla="val 98551"/>
              <a:gd name="adj2" fmla="val 50000"/>
            </a:avLst>
          </a:prstGeom>
          <a:noFill/>
          <a:ln w="38100">
            <a:solidFill>
              <a:srgbClr val="F402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7" grpId="0"/>
      <p:bldP spid="4129" grpId="0"/>
      <p:bldP spid="4130" grpId="0" animBg="1"/>
      <p:bldP spid="4131" grpId="0" animBg="1"/>
      <p:bldP spid="4132" grpId="0" animBg="1"/>
      <p:bldP spid="4133" grpId="0" animBg="1"/>
      <p:bldP spid="4134" grpId="0"/>
      <p:bldP spid="256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187450" y="50800"/>
            <a:ext cx="8569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070800"/>
                </a:solidFill>
                <a:latin typeface="Futura XBlk BT"/>
              </a:rPr>
              <a:t>Queda livre – corpo abandonado</a:t>
            </a: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1476375" y="3486150"/>
            <a:ext cx="1223963" cy="519113"/>
            <a:chOff x="930" y="2196"/>
            <a:chExt cx="771" cy="327"/>
          </a:xfrm>
        </p:grpSpPr>
        <p:sp>
          <p:nvSpPr>
            <p:cNvPr id="24604" name="Rectangle 44"/>
            <p:cNvSpPr>
              <a:spLocks noChangeArrowheads="1"/>
            </p:cNvSpPr>
            <p:nvPr/>
          </p:nvSpPr>
          <p:spPr bwMode="auto">
            <a:xfrm>
              <a:off x="930" y="2205"/>
              <a:ext cx="771" cy="318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24605" name="Text Box 19"/>
            <p:cNvSpPr txBox="1">
              <a:spLocks noChangeArrowheads="1"/>
            </p:cNvSpPr>
            <p:nvPr/>
          </p:nvSpPr>
          <p:spPr bwMode="auto">
            <a:xfrm>
              <a:off x="930" y="2196"/>
              <a:ext cx="7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AFA1E"/>
                  </a:solidFill>
                </a:rPr>
                <a:t>v = gt</a:t>
              </a:r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1403350" y="4364038"/>
            <a:ext cx="1874838" cy="1009650"/>
            <a:chOff x="884" y="2749"/>
            <a:chExt cx="1181" cy="636"/>
          </a:xfrm>
        </p:grpSpPr>
        <p:sp>
          <p:nvSpPr>
            <p:cNvPr id="24599" name="Rectangle 46"/>
            <p:cNvSpPr>
              <a:spLocks noChangeArrowheads="1"/>
            </p:cNvSpPr>
            <p:nvPr/>
          </p:nvSpPr>
          <p:spPr bwMode="auto">
            <a:xfrm>
              <a:off x="884" y="2750"/>
              <a:ext cx="907" cy="635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grpSp>
          <p:nvGrpSpPr>
            <p:cNvPr id="24600" name="Group 24"/>
            <p:cNvGrpSpPr>
              <a:grpSpLocks/>
            </p:cNvGrpSpPr>
            <p:nvPr/>
          </p:nvGrpSpPr>
          <p:grpSpPr bwMode="auto">
            <a:xfrm>
              <a:off x="930" y="2749"/>
              <a:ext cx="1135" cy="636"/>
              <a:chOff x="1020" y="1933"/>
              <a:chExt cx="1135" cy="636"/>
            </a:xfrm>
          </p:grpSpPr>
          <p:sp>
            <p:nvSpPr>
              <p:cNvPr id="24601" name="Text Box 20"/>
              <p:cNvSpPr txBox="1">
                <a:spLocks noChangeArrowheads="1"/>
              </p:cNvSpPr>
              <p:nvPr/>
            </p:nvSpPr>
            <p:spPr bwMode="auto">
              <a:xfrm>
                <a:off x="1020" y="2069"/>
                <a:ext cx="86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AFA1E"/>
                    </a:solidFill>
                  </a:rPr>
                  <a:t>h =</a:t>
                </a:r>
                <a:r>
                  <a:rPr lang="pt-BR" altLang="pt-BR" sz="1800" b="0" i="0">
                    <a:solidFill>
                      <a:srgbClr val="EAFA1E"/>
                    </a:solidFill>
                  </a:rPr>
                  <a:t> </a:t>
                </a:r>
              </a:p>
            </p:txBody>
          </p:sp>
          <p:sp>
            <p:nvSpPr>
              <p:cNvPr id="24602" name="Text Box 21"/>
              <p:cNvSpPr txBox="1">
                <a:spLocks noChangeArrowheads="1"/>
              </p:cNvSpPr>
              <p:nvPr/>
            </p:nvSpPr>
            <p:spPr bwMode="auto">
              <a:xfrm>
                <a:off x="1429" y="1933"/>
                <a:ext cx="726" cy="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AFA1E"/>
                    </a:solidFill>
                  </a:rPr>
                  <a:t>gt</a:t>
                </a:r>
                <a:r>
                  <a:rPr lang="pt-BR" altLang="pt-BR" sz="2800" baseline="30000">
                    <a:solidFill>
                      <a:srgbClr val="EAFA1E"/>
                    </a:solidFill>
                  </a:rPr>
                  <a:t>2</a:t>
                </a:r>
                <a:endParaRPr lang="pt-BR" altLang="pt-BR" sz="2800">
                  <a:solidFill>
                    <a:srgbClr val="EAFA1E"/>
                  </a:solidFill>
                </a:endParaRPr>
              </a:p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AFA1E"/>
                    </a:solidFill>
                  </a:rPr>
                  <a:t> 2</a:t>
                </a:r>
              </a:p>
            </p:txBody>
          </p:sp>
          <p:sp>
            <p:nvSpPr>
              <p:cNvPr id="24603" name="Line 23"/>
              <p:cNvSpPr>
                <a:spLocks noChangeShapeType="1"/>
              </p:cNvSpPr>
              <p:nvPr/>
            </p:nvSpPr>
            <p:spPr bwMode="auto">
              <a:xfrm>
                <a:off x="1474" y="2250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EAFA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1116013" y="5661025"/>
            <a:ext cx="2089150" cy="720725"/>
            <a:chOff x="703" y="3566"/>
            <a:chExt cx="1316" cy="454"/>
          </a:xfrm>
        </p:grpSpPr>
        <p:sp>
          <p:nvSpPr>
            <p:cNvPr id="24592" name="Rectangle 47"/>
            <p:cNvSpPr>
              <a:spLocks noChangeArrowheads="1"/>
            </p:cNvSpPr>
            <p:nvPr/>
          </p:nvSpPr>
          <p:spPr bwMode="auto">
            <a:xfrm>
              <a:off x="703" y="3566"/>
              <a:ext cx="1316" cy="453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grpSp>
          <p:nvGrpSpPr>
            <p:cNvPr id="24593" name="Group 34"/>
            <p:cNvGrpSpPr>
              <a:grpSpLocks/>
            </p:cNvGrpSpPr>
            <p:nvPr/>
          </p:nvGrpSpPr>
          <p:grpSpPr bwMode="auto">
            <a:xfrm>
              <a:off x="794" y="3658"/>
              <a:ext cx="1089" cy="362"/>
              <a:chOff x="1519" y="2614"/>
              <a:chExt cx="1089" cy="362"/>
            </a:xfrm>
          </p:grpSpPr>
          <p:grpSp>
            <p:nvGrpSpPr>
              <p:cNvPr id="24594" name="Group 33"/>
              <p:cNvGrpSpPr>
                <a:grpSpLocks/>
              </p:cNvGrpSpPr>
              <p:nvPr/>
            </p:nvGrpSpPr>
            <p:grpSpPr bwMode="auto">
              <a:xfrm>
                <a:off x="2018" y="2614"/>
                <a:ext cx="590" cy="317"/>
                <a:chOff x="2018" y="2614"/>
                <a:chExt cx="590" cy="317"/>
              </a:xfrm>
            </p:grpSpPr>
            <p:sp>
              <p:nvSpPr>
                <p:cNvPr id="24596" name="Line 27"/>
                <p:cNvSpPr>
                  <a:spLocks noChangeShapeType="1"/>
                </p:cNvSpPr>
                <p:nvPr/>
              </p:nvSpPr>
              <p:spPr bwMode="auto">
                <a:xfrm>
                  <a:off x="2018" y="2795"/>
                  <a:ext cx="46" cy="136"/>
                </a:xfrm>
                <a:prstGeom prst="line">
                  <a:avLst/>
                </a:prstGeom>
                <a:noFill/>
                <a:ln w="38100">
                  <a:solidFill>
                    <a:srgbClr val="EAFA1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597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064" y="2614"/>
                  <a:ext cx="45" cy="317"/>
                </a:xfrm>
                <a:prstGeom prst="line">
                  <a:avLst/>
                </a:prstGeom>
                <a:noFill/>
                <a:ln w="38100">
                  <a:solidFill>
                    <a:srgbClr val="EAFA1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598" name="Line 30"/>
                <p:cNvSpPr>
                  <a:spLocks noChangeShapeType="1"/>
                </p:cNvSpPr>
                <p:nvPr/>
              </p:nvSpPr>
              <p:spPr bwMode="auto">
                <a:xfrm>
                  <a:off x="2109" y="2614"/>
                  <a:ext cx="499" cy="0"/>
                </a:xfrm>
                <a:prstGeom prst="line">
                  <a:avLst/>
                </a:prstGeom>
                <a:noFill/>
                <a:ln w="38100">
                  <a:solidFill>
                    <a:srgbClr val="EAFA1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24595" name="Text Box 32"/>
              <p:cNvSpPr txBox="1">
                <a:spLocks noChangeArrowheads="1"/>
              </p:cNvSpPr>
              <p:nvPr/>
            </p:nvSpPr>
            <p:spPr bwMode="auto">
              <a:xfrm>
                <a:off x="1519" y="2649"/>
                <a:ext cx="108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AFA1E"/>
                    </a:solidFill>
                  </a:rPr>
                  <a:t>v =    2gh</a:t>
                </a:r>
              </a:p>
            </p:txBody>
          </p:sp>
        </p:grpSp>
      </p:grpSp>
      <p:pic>
        <p:nvPicPr>
          <p:cNvPr id="14395" name="Picture 59" descr="2006-01-07_23-15-20-4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2808287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98" name="Text Box 62"/>
          <p:cNvSpPr txBox="1">
            <a:spLocks noChangeArrowheads="1"/>
          </p:cNvSpPr>
          <p:nvPr/>
        </p:nvSpPr>
        <p:spPr bwMode="auto">
          <a:xfrm>
            <a:off x="4643438" y="836613"/>
            <a:ext cx="2592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/>
              <a:t>Lembre-se:</a:t>
            </a:r>
          </a:p>
        </p:txBody>
      </p:sp>
      <p:sp>
        <p:nvSpPr>
          <p:cNvPr id="14399" name="Text Box 63"/>
          <p:cNvSpPr txBox="1">
            <a:spLocks noChangeArrowheads="1"/>
          </p:cNvSpPr>
          <p:nvPr/>
        </p:nvSpPr>
        <p:spPr bwMode="auto">
          <a:xfrm>
            <a:off x="3995738" y="2324100"/>
            <a:ext cx="3119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- Trajetória retilínea.</a:t>
            </a:r>
          </a:p>
        </p:txBody>
      </p:sp>
      <p:sp>
        <p:nvSpPr>
          <p:cNvPr id="14400" name="Text Box 64"/>
          <p:cNvSpPr txBox="1">
            <a:spLocks noChangeArrowheads="1"/>
          </p:cNvSpPr>
          <p:nvPr/>
        </p:nvSpPr>
        <p:spPr bwMode="auto">
          <a:xfrm>
            <a:off x="3995738" y="3187700"/>
            <a:ext cx="2219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- É um MRUA.</a:t>
            </a:r>
          </a:p>
        </p:txBody>
      </p:sp>
      <p:sp>
        <p:nvSpPr>
          <p:cNvPr id="14401" name="Text Box 65"/>
          <p:cNvSpPr txBox="1">
            <a:spLocks noChangeArrowheads="1"/>
          </p:cNvSpPr>
          <p:nvPr/>
        </p:nvSpPr>
        <p:spPr bwMode="auto">
          <a:xfrm>
            <a:off x="3995738" y="2755900"/>
            <a:ext cx="2986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- Parte do repouso.</a:t>
            </a:r>
          </a:p>
        </p:txBody>
      </p: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3995738" y="3619500"/>
            <a:ext cx="4729162" cy="457200"/>
            <a:chOff x="2517" y="2280"/>
            <a:chExt cx="2979" cy="288"/>
          </a:xfrm>
        </p:grpSpPr>
        <p:sp>
          <p:nvSpPr>
            <p:cNvPr id="24590" name="Text Box 66"/>
            <p:cNvSpPr txBox="1">
              <a:spLocks noChangeArrowheads="1"/>
            </p:cNvSpPr>
            <p:nvPr/>
          </p:nvSpPr>
          <p:spPr bwMode="auto">
            <a:xfrm>
              <a:off x="2517" y="2280"/>
              <a:ext cx="29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- Aceleração constante      a = g</a:t>
              </a:r>
            </a:p>
          </p:txBody>
        </p:sp>
        <p:sp>
          <p:nvSpPr>
            <p:cNvPr id="24591" name="Line 67"/>
            <p:cNvSpPr>
              <a:spLocks noChangeShapeType="1"/>
            </p:cNvSpPr>
            <p:nvPr/>
          </p:nvSpPr>
          <p:spPr bwMode="auto">
            <a:xfrm>
              <a:off x="4739" y="2432"/>
              <a:ext cx="182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404" name="Text Box 68"/>
          <p:cNvSpPr txBox="1">
            <a:spLocks noChangeArrowheads="1"/>
          </p:cNvSpPr>
          <p:nvPr/>
        </p:nvSpPr>
        <p:spPr bwMode="auto">
          <a:xfrm>
            <a:off x="3429000" y="4051300"/>
            <a:ext cx="553561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FF9900"/>
                </a:solidFill>
              </a:rPr>
              <a:t>Corpos que caem simultaneamente de uma mesma altura , tocam o solo no mesmo instante (independente de duas massas, seus volumes ou  sua formas).</a:t>
            </a:r>
          </a:p>
        </p:txBody>
      </p:sp>
      <p:sp>
        <p:nvSpPr>
          <p:cNvPr id="14405" name="Text Box 69"/>
          <p:cNvSpPr txBox="1">
            <a:spLocks noChangeArrowheads="1"/>
          </p:cNvSpPr>
          <p:nvPr/>
        </p:nvSpPr>
        <p:spPr bwMode="auto">
          <a:xfrm>
            <a:off x="3995738" y="1557338"/>
            <a:ext cx="48974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- Ocorre livres da resistência do 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8" grpId="0"/>
      <p:bldP spid="14399" grpId="0"/>
      <p:bldP spid="14400" grpId="0"/>
      <p:bldP spid="14401" grpId="0"/>
      <p:bldP spid="14404" grpId="0"/>
      <p:bldP spid="1440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400175" y="3429000"/>
            <a:ext cx="1944688" cy="649288"/>
            <a:chOff x="882" y="2160"/>
            <a:chExt cx="1225" cy="409"/>
          </a:xfrm>
        </p:grpSpPr>
        <p:sp>
          <p:nvSpPr>
            <p:cNvPr id="25625" name="Rectangle 7"/>
            <p:cNvSpPr>
              <a:spLocks noChangeArrowheads="1"/>
            </p:cNvSpPr>
            <p:nvPr/>
          </p:nvSpPr>
          <p:spPr bwMode="auto">
            <a:xfrm>
              <a:off x="882" y="2160"/>
              <a:ext cx="1225" cy="409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25626" name="Text Box 6"/>
            <p:cNvSpPr txBox="1">
              <a:spLocks noChangeArrowheads="1"/>
            </p:cNvSpPr>
            <p:nvPr/>
          </p:nvSpPr>
          <p:spPr bwMode="auto">
            <a:xfrm>
              <a:off x="889" y="2196"/>
              <a:ext cx="11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AFA1E"/>
                  </a:solidFill>
                </a:rPr>
                <a:t>v = v</a:t>
              </a:r>
              <a:r>
                <a:rPr lang="pt-BR" altLang="pt-BR" sz="2800" baseline="-25000">
                  <a:solidFill>
                    <a:srgbClr val="EAFA1E"/>
                  </a:solidFill>
                </a:rPr>
                <a:t>0</a:t>
              </a:r>
              <a:r>
                <a:rPr lang="pt-BR" altLang="pt-BR" sz="2800">
                  <a:solidFill>
                    <a:srgbClr val="EAFA1E"/>
                  </a:solidFill>
                </a:rPr>
                <a:t> - gt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968375" y="4435475"/>
            <a:ext cx="3384550" cy="1009650"/>
            <a:chOff x="610" y="2794"/>
            <a:chExt cx="2132" cy="636"/>
          </a:xfrm>
        </p:grpSpPr>
        <p:sp>
          <p:nvSpPr>
            <p:cNvPr id="25619" name="Rectangle 14"/>
            <p:cNvSpPr>
              <a:spLocks noChangeArrowheads="1"/>
            </p:cNvSpPr>
            <p:nvPr/>
          </p:nvSpPr>
          <p:spPr bwMode="auto">
            <a:xfrm>
              <a:off x="610" y="2795"/>
              <a:ext cx="1905" cy="635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grpSp>
          <p:nvGrpSpPr>
            <p:cNvPr id="25620" name="Group 9"/>
            <p:cNvGrpSpPr>
              <a:grpSpLocks/>
            </p:cNvGrpSpPr>
            <p:nvPr/>
          </p:nvGrpSpPr>
          <p:grpSpPr bwMode="auto">
            <a:xfrm>
              <a:off x="610" y="2794"/>
              <a:ext cx="2132" cy="636"/>
              <a:chOff x="3424" y="2703"/>
              <a:chExt cx="2132" cy="636"/>
            </a:xfrm>
          </p:grpSpPr>
          <p:sp>
            <p:nvSpPr>
              <p:cNvPr id="25621" name="Text Box 10"/>
              <p:cNvSpPr txBox="1">
                <a:spLocks noChangeArrowheads="1"/>
              </p:cNvSpPr>
              <p:nvPr/>
            </p:nvSpPr>
            <p:spPr bwMode="auto">
              <a:xfrm>
                <a:off x="3424" y="2795"/>
                <a:ext cx="20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AFA1E"/>
                    </a:solidFill>
                  </a:rPr>
                  <a:t>h = h</a:t>
                </a:r>
                <a:r>
                  <a:rPr lang="pt-BR" altLang="pt-BR" sz="2800" baseline="-25000">
                    <a:solidFill>
                      <a:srgbClr val="EAFA1E"/>
                    </a:solidFill>
                  </a:rPr>
                  <a:t>0</a:t>
                </a:r>
                <a:r>
                  <a:rPr lang="pt-BR" altLang="pt-BR" sz="2800">
                    <a:solidFill>
                      <a:srgbClr val="EAFA1E"/>
                    </a:solidFill>
                  </a:rPr>
                  <a:t> + v</a:t>
                </a:r>
                <a:r>
                  <a:rPr lang="pt-BR" altLang="pt-BR" sz="2800" baseline="-25000">
                    <a:solidFill>
                      <a:srgbClr val="EAFA1E"/>
                    </a:solidFill>
                  </a:rPr>
                  <a:t>0</a:t>
                </a:r>
                <a:r>
                  <a:rPr lang="pt-BR" altLang="pt-BR" sz="2800">
                    <a:solidFill>
                      <a:srgbClr val="EAFA1E"/>
                    </a:solidFill>
                  </a:rPr>
                  <a:t>t  -</a:t>
                </a:r>
              </a:p>
            </p:txBody>
          </p:sp>
          <p:grpSp>
            <p:nvGrpSpPr>
              <p:cNvPr id="25622" name="Group 11"/>
              <p:cNvGrpSpPr>
                <a:grpSpLocks/>
              </p:cNvGrpSpPr>
              <p:nvPr/>
            </p:nvGrpSpPr>
            <p:grpSpPr bwMode="auto">
              <a:xfrm>
                <a:off x="4830" y="2703"/>
                <a:ext cx="726" cy="636"/>
                <a:chOff x="4604" y="1207"/>
                <a:chExt cx="726" cy="636"/>
              </a:xfrm>
            </p:grpSpPr>
            <p:sp>
              <p:nvSpPr>
                <p:cNvPr id="2562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604" y="1207"/>
                  <a:ext cx="726" cy="6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90000"/>
                    <a:buFont typeface="Wingdings" pitchFamily="2" charset="2"/>
                    <a:buBlip>
                      <a:blip r:embed="rId2"/>
                    </a:buBlip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15000"/>
                    </a:spcBef>
                    <a:buClrTx/>
                    <a:buSzTx/>
                    <a:buFontTx/>
                    <a:buNone/>
                  </a:pPr>
                  <a:r>
                    <a:rPr lang="pt-BR" altLang="pt-BR" sz="2800">
                      <a:solidFill>
                        <a:srgbClr val="EAFA1E"/>
                      </a:solidFill>
                    </a:rPr>
                    <a:t>gt</a:t>
                  </a:r>
                  <a:r>
                    <a:rPr lang="pt-BR" altLang="pt-BR" sz="2800" baseline="30000">
                      <a:solidFill>
                        <a:srgbClr val="EAFA1E"/>
                      </a:solidFill>
                    </a:rPr>
                    <a:t>2</a:t>
                  </a:r>
                  <a:endParaRPr lang="pt-BR" altLang="pt-BR" sz="2800">
                    <a:solidFill>
                      <a:srgbClr val="EAFA1E"/>
                    </a:solidFill>
                  </a:endParaRPr>
                </a:p>
                <a:p>
                  <a:pPr eaLnBrk="1" hangingPunct="1">
                    <a:spcBef>
                      <a:spcPct val="15000"/>
                    </a:spcBef>
                    <a:buClrTx/>
                    <a:buSzTx/>
                    <a:buFontTx/>
                    <a:buNone/>
                  </a:pPr>
                  <a:r>
                    <a:rPr lang="pt-BR" altLang="pt-BR" sz="2800">
                      <a:solidFill>
                        <a:srgbClr val="EAFA1E"/>
                      </a:solidFill>
                    </a:rPr>
                    <a:t> 2</a:t>
                  </a:r>
                </a:p>
              </p:txBody>
            </p:sp>
            <p:sp>
              <p:nvSpPr>
                <p:cNvPr id="25624" name="Line 13"/>
                <p:cNvSpPr>
                  <a:spLocks noChangeShapeType="1"/>
                </p:cNvSpPr>
                <p:nvPr/>
              </p:nvSpPr>
              <p:spPr bwMode="auto">
                <a:xfrm>
                  <a:off x="4649" y="1525"/>
                  <a:ext cx="272" cy="0"/>
                </a:xfrm>
                <a:prstGeom prst="line">
                  <a:avLst/>
                </a:prstGeom>
                <a:noFill/>
                <a:ln w="38100">
                  <a:solidFill>
                    <a:srgbClr val="EAFA1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041400" y="5805488"/>
            <a:ext cx="3346450" cy="576262"/>
            <a:chOff x="656" y="3657"/>
            <a:chExt cx="2108" cy="363"/>
          </a:xfrm>
        </p:grpSpPr>
        <p:sp>
          <p:nvSpPr>
            <p:cNvPr id="25617" name="Rectangle 17"/>
            <p:cNvSpPr>
              <a:spLocks noChangeArrowheads="1"/>
            </p:cNvSpPr>
            <p:nvPr/>
          </p:nvSpPr>
          <p:spPr bwMode="auto">
            <a:xfrm>
              <a:off x="656" y="3657"/>
              <a:ext cx="1724" cy="363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25618" name="Text Box 16"/>
            <p:cNvSpPr txBox="1">
              <a:spLocks noChangeArrowheads="1"/>
            </p:cNvSpPr>
            <p:nvPr/>
          </p:nvSpPr>
          <p:spPr bwMode="auto">
            <a:xfrm>
              <a:off x="746" y="3693"/>
              <a:ext cx="201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AFA1E"/>
                  </a:solidFill>
                </a:rPr>
                <a:t>v</a:t>
              </a:r>
              <a:r>
                <a:rPr lang="pt-BR" altLang="pt-BR" sz="2800" baseline="30000">
                  <a:solidFill>
                    <a:srgbClr val="EAFA1E"/>
                  </a:solidFill>
                </a:rPr>
                <a:t>2</a:t>
              </a:r>
              <a:r>
                <a:rPr lang="pt-BR" altLang="pt-BR" sz="2800">
                  <a:solidFill>
                    <a:srgbClr val="EAFA1E"/>
                  </a:solidFill>
                </a:rPr>
                <a:t> = v</a:t>
              </a:r>
              <a:r>
                <a:rPr lang="pt-BR" altLang="pt-BR" sz="2800" baseline="30000">
                  <a:solidFill>
                    <a:srgbClr val="EAFA1E"/>
                  </a:solidFill>
                </a:rPr>
                <a:t>2 </a:t>
              </a:r>
              <a:r>
                <a:rPr lang="pt-BR" altLang="pt-BR" sz="2800">
                  <a:solidFill>
                    <a:srgbClr val="EAFA1E"/>
                  </a:solidFill>
                </a:rPr>
                <a:t>- 2g</a:t>
              </a:r>
              <a:r>
                <a:rPr lang="el-GR" altLang="pt-BR" sz="2800">
                  <a:solidFill>
                    <a:srgbClr val="EAFA1E"/>
                  </a:solidFill>
                </a:rPr>
                <a:t>Δ</a:t>
              </a:r>
              <a:r>
                <a:rPr lang="pt-BR" altLang="pt-BR" sz="2800">
                  <a:solidFill>
                    <a:srgbClr val="EAFA1E"/>
                  </a:solidFill>
                </a:rPr>
                <a:t>h</a:t>
              </a:r>
            </a:p>
          </p:txBody>
        </p:sp>
      </p:grpSp>
      <p:pic>
        <p:nvPicPr>
          <p:cNvPr id="60434" name="Picture 18" descr="2006-01-07_23-13-37-5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908050"/>
            <a:ext cx="244792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9" name="Text Box 23"/>
          <p:cNvSpPr txBox="1">
            <a:spLocks noChangeArrowheads="1"/>
          </p:cNvSpPr>
          <p:nvPr/>
        </p:nvSpPr>
        <p:spPr bwMode="auto">
          <a:xfrm>
            <a:off x="4787900" y="836613"/>
            <a:ext cx="25923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/>
              <a:t>Lembre-se:</a:t>
            </a:r>
          </a:p>
        </p:txBody>
      </p:sp>
      <p:sp>
        <p:nvSpPr>
          <p:cNvPr id="60440" name="Text Box 24"/>
          <p:cNvSpPr txBox="1">
            <a:spLocks noChangeArrowheads="1"/>
          </p:cNvSpPr>
          <p:nvPr/>
        </p:nvSpPr>
        <p:spPr bwMode="auto">
          <a:xfrm>
            <a:off x="4140200" y="2179638"/>
            <a:ext cx="3119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- Trajetória retilínea.</a:t>
            </a:r>
          </a:p>
        </p:txBody>
      </p:sp>
      <p:sp>
        <p:nvSpPr>
          <p:cNvPr id="60441" name="Text Box 25"/>
          <p:cNvSpPr txBox="1">
            <a:spLocks noChangeArrowheads="1"/>
          </p:cNvSpPr>
          <p:nvPr/>
        </p:nvSpPr>
        <p:spPr bwMode="auto">
          <a:xfrm>
            <a:off x="4140200" y="34290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- É um MRUV.</a:t>
            </a:r>
          </a:p>
        </p:txBody>
      </p:sp>
      <p:sp>
        <p:nvSpPr>
          <p:cNvPr id="60442" name="Text Box 26"/>
          <p:cNvSpPr txBox="1">
            <a:spLocks noChangeArrowheads="1"/>
          </p:cNvSpPr>
          <p:nvPr/>
        </p:nvSpPr>
        <p:spPr bwMode="auto">
          <a:xfrm>
            <a:off x="4140200" y="2678113"/>
            <a:ext cx="4968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- Na subida v &gt; 0 (considera-se positivo para cima).</a:t>
            </a: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4140200" y="3860800"/>
            <a:ext cx="4830763" cy="457200"/>
            <a:chOff x="2608" y="2432"/>
            <a:chExt cx="3043" cy="288"/>
          </a:xfrm>
        </p:grpSpPr>
        <p:sp>
          <p:nvSpPr>
            <p:cNvPr id="25615" name="Text Box 27"/>
            <p:cNvSpPr txBox="1">
              <a:spLocks noChangeArrowheads="1"/>
            </p:cNvSpPr>
            <p:nvPr/>
          </p:nvSpPr>
          <p:spPr bwMode="auto">
            <a:xfrm>
              <a:off x="2608" y="2432"/>
              <a:ext cx="30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- Aceleração constante      a = -g</a:t>
              </a:r>
            </a:p>
          </p:txBody>
        </p:sp>
        <p:sp>
          <p:nvSpPr>
            <p:cNvPr id="25616" name="Line 28"/>
            <p:cNvSpPr>
              <a:spLocks noChangeShapeType="1"/>
            </p:cNvSpPr>
            <p:nvPr/>
          </p:nvSpPr>
          <p:spPr bwMode="auto">
            <a:xfrm>
              <a:off x="4830" y="2613"/>
              <a:ext cx="182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0445" name="Text Box 29"/>
          <p:cNvSpPr txBox="1">
            <a:spLocks noChangeArrowheads="1"/>
          </p:cNvSpPr>
          <p:nvPr/>
        </p:nvSpPr>
        <p:spPr bwMode="auto">
          <a:xfrm>
            <a:off x="4140200" y="4364038"/>
            <a:ext cx="4968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CC00"/>
                </a:solidFill>
              </a:rPr>
              <a:t>- O tempo de subida é igual ao tempo de descida.</a:t>
            </a:r>
          </a:p>
        </p:txBody>
      </p:sp>
      <p:sp>
        <p:nvSpPr>
          <p:cNvPr id="60446" name="Text Box 30"/>
          <p:cNvSpPr txBox="1">
            <a:spLocks noChangeArrowheads="1"/>
          </p:cNvSpPr>
          <p:nvPr/>
        </p:nvSpPr>
        <p:spPr bwMode="auto">
          <a:xfrm>
            <a:off x="4140200" y="1412875"/>
            <a:ext cx="4897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- Ocorrem livres da resistência do ar.</a:t>
            </a:r>
          </a:p>
        </p:txBody>
      </p:sp>
      <p:sp>
        <p:nvSpPr>
          <p:cNvPr id="60447" name="Text Box 31"/>
          <p:cNvSpPr txBox="1">
            <a:spLocks noChangeArrowheads="1"/>
          </p:cNvSpPr>
          <p:nvPr/>
        </p:nvSpPr>
        <p:spPr bwMode="auto">
          <a:xfrm>
            <a:off x="4140200" y="5194300"/>
            <a:ext cx="43195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9900"/>
                </a:solidFill>
              </a:rPr>
              <a:t>- Em um mesmo ponto da trajetória os módulos das velocidades na subida e na descida são iguais.</a:t>
            </a:r>
          </a:p>
        </p:txBody>
      </p:sp>
      <p:sp>
        <p:nvSpPr>
          <p:cNvPr id="25614" name="Text Box 33"/>
          <p:cNvSpPr txBox="1">
            <a:spLocks noChangeArrowheads="1"/>
          </p:cNvSpPr>
          <p:nvPr/>
        </p:nvSpPr>
        <p:spPr bwMode="auto">
          <a:xfrm>
            <a:off x="1979613" y="50800"/>
            <a:ext cx="4968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070800"/>
                </a:solidFill>
                <a:latin typeface="Futura XBlk BT"/>
              </a:rPr>
              <a:t>Lançamento vertical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9" grpId="0"/>
      <p:bldP spid="60440" grpId="0"/>
      <p:bldP spid="60441" grpId="0"/>
      <p:bldP spid="60442" grpId="0"/>
      <p:bldP spid="60445" grpId="0"/>
      <p:bldP spid="60446" grpId="0"/>
      <p:bldP spid="604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384300" y="139700"/>
            <a:ext cx="640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600">
                <a:solidFill>
                  <a:srgbClr val="0708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Composição de movimentos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66725" y="981075"/>
            <a:ext cx="77771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latin typeface="Futura Md BT"/>
              </a:rPr>
              <a:t>Princípio da independência dos movimentos simultâneos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23850" y="2058988"/>
            <a:ext cx="8636000" cy="12255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00FFFF"/>
                </a:solidFill>
                <a:latin typeface="Futura Md BT"/>
              </a:rPr>
              <a:t>"Se o móvel apresenta um movimento composto, cada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00FFFF"/>
                </a:solidFill>
                <a:latin typeface="Futura Md BT"/>
              </a:rPr>
              <a:t>um dos movimentos componentes se realiza como  se os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00FFFF"/>
                </a:solidFill>
                <a:latin typeface="Futura Md BT"/>
              </a:rPr>
              <a:t>demais não existissem."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827088" y="3341688"/>
            <a:ext cx="2884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Onde se aplica?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323850" y="3922713"/>
            <a:ext cx="84248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pt-BR" altLang="pt-BR" sz="2800" b="0" i="0"/>
              <a:t>O tempo de travessia de um barco em um rio não depende da velocidade da correnteza.</a:t>
            </a: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323850" y="5080000"/>
            <a:ext cx="853281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 startAt="2"/>
            </a:pPr>
            <a:r>
              <a:rPr lang="pt-BR" altLang="pt-BR" sz="2800" b="0" i="0"/>
              <a:t>Quando um objeto é lançado horizontalmente no vácuo, o tempo de queda não depende da velocidade de lançamento.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51206" grpId="0" animBg="1"/>
      <p:bldP spid="51207" grpId="0"/>
      <p:bldP spid="51208" grpId="0"/>
      <p:bldP spid="5120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1384300" y="139700"/>
            <a:ext cx="640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600">
                <a:solidFill>
                  <a:srgbClr val="0708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Composição de movimentos</a:t>
            </a:r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323850" y="765175"/>
            <a:ext cx="84248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O tempo de travessia de um barco em um rio não depende da velocidade da correnteza.</a:t>
            </a:r>
          </a:p>
        </p:txBody>
      </p:sp>
      <p:grpSp>
        <p:nvGrpSpPr>
          <p:cNvPr id="27652" name="Group 31"/>
          <p:cNvGrpSpPr>
            <a:grpSpLocks/>
          </p:cNvGrpSpPr>
          <p:nvPr/>
        </p:nvGrpSpPr>
        <p:grpSpPr bwMode="auto">
          <a:xfrm>
            <a:off x="301625" y="1773238"/>
            <a:ext cx="8624888" cy="1335087"/>
            <a:chOff x="190" y="1284"/>
            <a:chExt cx="5433" cy="841"/>
          </a:xfrm>
        </p:grpSpPr>
        <p:sp>
          <p:nvSpPr>
            <p:cNvPr id="27656" name="AutoShape 9"/>
            <p:cNvSpPr>
              <a:spLocks noChangeArrowheads="1"/>
            </p:cNvSpPr>
            <p:nvPr/>
          </p:nvSpPr>
          <p:spPr bwMode="auto">
            <a:xfrm>
              <a:off x="249" y="1298"/>
              <a:ext cx="5307" cy="817"/>
            </a:xfrm>
            <a:prstGeom prst="parallelogram">
              <a:avLst>
                <a:gd name="adj" fmla="val 162393"/>
              </a:avLst>
            </a:prstGeom>
            <a:solidFill>
              <a:schemeClr val="hlink"/>
            </a:solidFill>
            <a:ln w="38100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27657" name="Line 10"/>
            <p:cNvSpPr>
              <a:spLocks noChangeShapeType="1"/>
            </p:cNvSpPr>
            <p:nvPr/>
          </p:nvSpPr>
          <p:spPr bwMode="auto">
            <a:xfrm>
              <a:off x="190" y="2115"/>
              <a:ext cx="4082" cy="0"/>
            </a:xfrm>
            <a:prstGeom prst="line">
              <a:avLst/>
            </a:prstGeom>
            <a:noFill/>
            <a:ln w="57150">
              <a:solidFill>
                <a:srgbClr val="0708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58" name="Line 11"/>
            <p:cNvSpPr>
              <a:spLocks noChangeShapeType="1"/>
            </p:cNvSpPr>
            <p:nvPr/>
          </p:nvSpPr>
          <p:spPr bwMode="auto">
            <a:xfrm>
              <a:off x="1541" y="1284"/>
              <a:ext cx="4082" cy="0"/>
            </a:xfrm>
            <a:prstGeom prst="line">
              <a:avLst/>
            </a:prstGeom>
            <a:noFill/>
            <a:ln w="57150">
              <a:solidFill>
                <a:srgbClr val="0708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7659" name="Group 24"/>
            <p:cNvGrpSpPr>
              <a:grpSpLocks/>
            </p:cNvGrpSpPr>
            <p:nvPr/>
          </p:nvGrpSpPr>
          <p:grpSpPr bwMode="auto">
            <a:xfrm>
              <a:off x="1610" y="1842"/>
              <a:ext cx="363" cy="233"/>
              <a:chOff x="1474" y="3015"/>
              <a:chExt cx="816" cy="551"/>
            </a:xfrm>
          </p:grpSpPr>
          <p:sp>
            <p:nvSpPr>
              <p:cNvPr id="27664" name="AutoShape 19"/>
              <p:cNvSpPr>
                <a:spLocks noChangeArrowheads="1"/>
              </p:cNvSpPr>
              <p:nvPr/>
            </p:nvSpPr>
            <p:spPr bwMode="auto">
              <a:xfrm rot="-5400000">
                <a:off x="1675" y="3043"/>
                <a:ext cx="203" cy="210"/>
              </a:xfrm>
              <a:prstGeom prst="triangle">
                <a:avLst>
                  <a:gd name="adj" fmla="val 0"/>
                </a:avLst>
              </a:prstGeom>
              <a:solidFill>
                <a:srgbClr val="CC0000"/>
              </a:solidFill>
              <a:ln w="38100" algn="ctr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  <p:sp>
            <p:nvSpPr>
              <p:cNvPr id="27665" name="AutoShape 22"/>
              <p:cNvSpPr>
                <a:spLocks noChangeArrowheads="1"/>
              </p:cNvSpPr>
              <p:nvPr/>
            </p:nvSpPr>
            <p:spPr bwMode="auto">
              <a:xfrm>
                <a:off x="1474" y="3201"/>
                <a:ext cx="816" cy="365"/>
              </a:xfrm>
              <a:prstGeom prst="parallelogram">
                <a:avLst>
                  <a:gd name="adj" fmla="val 162186"/>
                </a:avLst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  <p:sp>
            <p:nvSpPr>
              <p:cNvPr id="27666" name="Line 23"/>
              <p:cNvSpPr>
                <a:spLocks noChangeShapeType="1"/>
              </p:cNvSpPr>
              <p:nvPr/>
            </p:nvSpPr>
            <p:spPr bwMode="auto">
              <a:xfrm flipH="1" flipV="1">
                <a:off x="1882" y="3015"/>
                <a:ext cx="0" cy="363"/>
              </a:xfrm>
              <a:prstGeom prst="line">
                <a:avLst/>
              </a:prstGeom>
              <a:noFill/>
              <a:ln w="38100">
                <a:solidFill>
                  <a:srgbClr val="0708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7660" name="Line 25"/>
            <p:cNvSpPr>
              <a:spLocks noChangeShapeType="1"/>
            </p:cNvSpPr>
            <p:nvPr/>
          </p:nvSpPr>
          <p:spPr bwMode="auto">
            <a:xfrm flipV="1">
              <a:off x="1945" y="1480"/>
              <a:ext cx="617" cy="421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61" name="Line 26"/>
            <p:cNvSpPr>
              <a:spLocks noChangeShapeType="1"/>
            </p:cNvSpPr>
            <p:nvPr/>
          </p:nvSpPr>
          <p:spPr bwMode="auto">
            <a:xfrm flipV="1">
              <a:off x="1881" y="2000"/>
              <a:ext cx="54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62" name="Rectangle 29"/>
            <p:cNvSpPr>
              <a:spLocks noChangeArrowheads="1"/>
            </p:cNvSpPr>
            <p:nvPr/>
          </p:nvSpPr>
          <p:spPr bwMode="auto">
            <a:xfrm>
              <a:off x="2489" y="1344"/>
              <a:ext cx="77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tabLst>
                  <a:tab pos="1568450" algn="l"/>
                </a:tabLst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1568450" algn="l"/>
                </a:tabLst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156845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chemeClr val="bg2"/>
                  </a:solidFill>
                </a:rPr>
                <a:t>V</a:t>
              </a:r>
              <a:r>
                <a:rPr lang="pt-BR" altLang="pt-BR" sz="1800">
                  <a:solidFill>
                    <a:schemeClr val="bg2"/>
                  </a:solidFill>
                </a:rPr>
                <a:t>motor</a:t>
              </a:r>
            </a:p>
          </p:txBody>
        </p:sp>
        <p:sp>
          <p:nvSpPr>
            <p:cNvPr id="27663" name="Rectangle 30"/>
            <p:cNvSpPr>
              <a:spLocks noChangeArrowheads="1"/>
            </p:cNvSpPr>
            <p:nvPr/>
          </p:nvSpPr>
          <p:spPr bwMode="auto">
            <a:xfrm>
              <a:off x="2336" y="1798"/>
              <a:ext cx="140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tabLst>
                  <a:tab pos="1568450" algn="l"/>
                </a:tabLst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1568450" algn="l"/>
                </a:tabLst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156845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FFFF00"/>
                  </a:solidFill>
                </a:rPr>
                <a:t>V</a:t>
              </a:r>
              <a:r>
                <a:rPr lang="pt-BR" altLang="pt-BR" sz="1600">
                  <a:solidFill>
                    <a:srgbClr val="FFFF00"/>
                  </a:solidFill>
                </a:rPr>
                <a:t>correnteza</a:t>
              </a:r>
            </a:p>
          </p:txBody>
        </p:sp>
      </p:grpSp>
      <p:sp>
        <p:nvSpPr>
          <p:cNvPr id="200736" name="Rectangle 32"/>
          <p:cNvSpPr>
            <a:spLocks noChangeArrowheads="1"/>
          </p:cNvSpPr>
          <p:nvPr/>
        </p:nvSpPr>
        <p:spPr bwMode="auto">
          <a:xfrm>
            <a:off x="250825" y="3095625"/>
            <a:ext cx="84248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/>
              <a:t>Exemplo: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/>
              <a:t>Um barco com velocidade própria de 4m/s atravessa um rio de 40m de largura e correnteza de 3m/s. Determinar o tempo de travessia e o deslocamento rio abaixo no final da travessia. </a:t>
            </a:r>
          </a:p>
        </p:txBody>
      </p:sp>
      <p:sp>
        <p:nvSpPr>
          <p:cNvPr id="200737" name="Rectangle 33"/>
          <p:cNvSpPr>
            <a:spLocks noChangeArrowheads="1"/>
          </p:cNvSpPr>
          <p:nvPr/>
        </p:nvSpPr>
        <p:spPr bwMode="auto">
          <a:xfrm>
            <a:off x="395288" y="5045075"/>
            <a:ext cx="31686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9900"/>
                </a:solidFill>
              </a:rPr>
              <a:t>Tempo de travessia: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9900"/>
                </a:solidFill>
              </a:rPr>
              <a:t>V= </a:t>
            </a:r>
            <a:r>
              <a:rPr lang="el-GR" altLang="pt-BR" sz="2400">
                <a:solidFill>
                  <a:srgbClr val="FF9900"/>
                </a:solidFill>
              </a:rPr>
              <a:t>Δ</a:t>
            </a:r>
            <a:r>
              <a:rPr lang="pt-BR" altLang="pt-BR" sz="2400">
                <a:solidFill>
                  <a:srgbClr val="FF9900"/>
                </a:solidFill>
              </a:rPr>
              <a:t>S</a:t>
            </a:r>
            <a:r>
              <a:rPr lang="pt-BR" altLang="pt-BR" sz="2400">
                <a:solidFill>
                  <a:srgbClr val="FF9900"/>
                </a:solidFill>
                <a:latin typeface="Lucida Console" pitchFamily="49" charset="0"/>
              </a:rPr>
              <a:t>/</a:t>
            </a:r>
            <a:r>
              <a:rPr lang="el-GR" altLang="pt-BR" sz="2400">
                <a:solidFill>
                  <a:srgbClr val="FF9900"/>
                </a:solidFill>
              </a:rPr>
              <a:t>Δ</a:t>
            </a:r>
            <a:r>
              <a:rPr lang="pt-BR" altLang="pt-BR" sz="2400">
                <a:solidFill>
                  <a:srgbClr val="FF9900"/>
                </a:solidFill>
              </a:rPr>
              <a:t>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9900"/>
                </a:solidFill>
              </a:rPr>
              <a:t>4 = 40/ </a:t>
            </a:r>
            <a:r>
              <a:rPr lang="el-GR" altLang="pt-BR" sz="2400">
                <a:solidFill>
                  <a:srgbClr val="FF9900"/>
                </a:solidFill>
              </a:rPr>
              <a:t>Δ</a:t>
            </a:r>
            <a:r>
              <a:rPr lang="pt-BR" altLang="pt-BR" sz="2400">
                <a:solidFill>
                  <a:srgbClr val="FF9900"/>
                </a:solidFill>
              </a:rPr>
              <a:t>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pt-BR" sz="2400">
                <a:solidFill>
                  <a:srgbClr val="FF9900"/>
                </a:solidFill>
              </a:rPr>
              <a:t>Δ</a:t>
            </a:r>
            <a:r>
              <a:rPr lang="pt-BR" altLang="pt-BR" sz="2400">
                <a:solidFill>
                  <a:srgbClr val="FF9900"/>
                </a:solidFill>
              </a:rPr>
              <a:t>t = 10s</a:t>
            </a:r>
            <a:endParaRPr lang="el-GR" altLang="pt-BR" sz="2400">
              <a:solidFill>
                <a:srgbClr val="FF9900"/>
              </a:solidFill>
            </a:endParaRPr>
          </a:p>
        </p:txBody>
      </p:sp>
      <p:sp>
        <p:nvSpPr>
          <p:cNvPr id="200738" name="Rectangle 34"/>
          <p:cNvSpPr>
            <a:spLocks noChangeArrowheads="1"/>
          </p:cNvSpPr>
          <p:nvPr/>
        </p:nvSpPr>
        <p:spPr bwMode="auto">
          <a:xfrm>
            <a:off x="4213225" y="5013325"/>
            <a:ext cx="46799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9900"/>
                </a:solidFill>
              </a:rPr>
              <a:t>Deslocamento rio abaixo: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9900"/>
                </a:solidFill>
              </a:rPr>
              <a:t>V= </a:t>
            </a:r>
            <a:r>
              <a:rPr lang="el-GR" altLang="pt-BR" sz="2400">
                <a:solidFill>
                  <a:srgbClr val="FF9900"/>
                </a:solidFill>
              </a:rPr>
              <a:t>Δ</a:t>
            </a:r>
            <a:r>
              <a:rPr lang="pt-BR" altLang="pt-BR" sz="2400">
                <a:solidFill>
                  <a:srgbClr val="FF9900"/>
                </a:solidFill>
              </a:rPr>
              <a:t>S</a:t>
            </a:r>
            <a:r>
              <a:rPr lang="pt-BR" altLang="pt-BR" sz="2400">
                <a:solidFill>
                  <a:srgbClr val="FF9900"/>
                </a:solidFill>
                <a:latin typeface="Lucida Console" pitchFamily="49" charset="0"/>
              </a:rPr>
              <a:t>/</a:t>
            </a:r>
            <a:r>
              <a:rPr lang="el-GR" altLang="pt-BR" sz="2400">
                <a:solidFill>
                  <a:srgbClr val="FF9900"/>
                </a:solidFill>
              </a:rPr>
              <a:t>Δ</a:t>
            </a:r>
            <a:r>
              <a:rPr lang="pt-BR" altLang="pt-BR" sz="2400">
                <a:solidFill>
                  <a:srgbClr val="FF9900"/>
                </a:solidFill>
              </a:rPr>
              <a:t>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pt-BR" sz="2400">
                <a:solidFill>
                  <a:srgbClr val="FF9900"/>
                </a:solidFill>
              </a:rPr>
              <a:t>Δ</a:t>
            </a:r>
            <a:r>
              <a:rPr lang="pt-BR" altLang="pt-BR" sz="2400">
                <a:solidFill>
                  <a:srgbClr val="FF9900"/>
                </a:solidFill>
              </a:rPr>
              <a:t>S = 3.10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pt-BR" sz="2400">
                <a:solidFill>
                  <a:srgbClr val="FF9900"/>
                </a:solidFill>
              </a:rPr>
              <a:t>Δ</a:t>
            </a:r>
            <a:r>
              <a:rPr lang="pt-BR" altLang="pt-BR" sz="2400">
                <a:solidFill>
                  <a:srgbClr val="FF9900"/>
                </a:solidFill>
              </a:rPr>
              <a:t>S = 30m</a:t>
            </a:r>
            <a:endParaRPr lang="el-GR" altLang="pt-BR" sz="240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0" grpId="0"/>
      <p:bldP spid="200736" grpId="0"/>
      <p:bldP spid="200737" grpId="0"/>
      <p:bldP spid="2007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2293938" y="44450"/>
            <a:ext cx="4149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070800"/>
                </a:solidFill>
                <a:latin typeface="Futura Md BT"/>
              </a:rPr>
              <a:t>Lançamento oblíquo</a:t>
            </a:r>
            <a:endParaRPr lang="pt-BR" altLang="pt-BR" sz="2400" b="0" i="0">
              <a:solidFill>
                <a:srgbClr val="070800"/>
              </a:solidFill>
              <a:latin typeface="Futura Md BT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498975" y="4700588"/>
            <a:ext cx="396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latin typeface="Futura Md BT"/>
              </a:rPr>
              <a:t>Projeção no eixo X: MRU</a:t>
            </a:r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468313" y="4411663"/>
            <a:ext cx="358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Componente horizontal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971550" y="4924425"/>
            <a:ext cx="2449513" cy="592138"/>
            <a:chOff x="657" y="2876"/>
            <a:chExt cx="1543" cy="373"/>
          </a:xfrm>
        </p:grpSpPr>
        <p:sp>
          <p:nvSpPr>
            <p:cNvPr id="28684" name="Rectangle 60"/>
            <p:cNvSpPr>
              <a:spLocks noChangeArrowheads="1"/>
            </p:cNvSpPr>
            <p:nvPr/>
          </p:nvSpPr>
          <p:spPr bwMode="auto">
            <a:xfrm>
              <a:off x="657" y="2886"/>
              <a:ext cx="1543" cy="363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28685" name="Text Box 35"/>
            <p:cNvSpPr txBox="1">
              <a:spLocks noChangeArrowheads="1"/>
            </p:cNvSpPr>
            <p:nvPr/>
          </p:nvSpPr>
          <p:spPr bwMode="auto">
            <a:xfrm>
              <a:off x="703" y="2876"/>
              <a:ext cx="141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AFA1E"/>
                  </a:solidFill>
                </a:rPr>
                <a:t>v</a:t>
              </a:r>
              <a:r>
                <a:rPr lang="pt-BR" altLang="pt-BR" sz="2800" baseline="-25000">
                  <a:solidFill>
                    <a:srgbClr val="EAFA1E"/>
                  </a:solidFill>
                </a:rPr>
                <a:t>x</a:t>
              </a:r>
              <a:r>
                <a:rPr lang="pt-BR" altLang="pt-BR" sz="2800">
                  <a:solidFill>
                    <a:srgbClr val="EAFA1E"/>
                  </a:solidFill>
                </a:rPr>
                <a:t> = v</a:t>
              </a:r>
              <a:r>
                <a:rPr lang="pt-BR" altLang="pt-BR" sz="2800" baseline="-25000">
                  <a:solidFill>
                    <a:srgbClr val="EAFA1E"/>
                  </a:solidFill>
                </a:rPr>
                <a:t>0</a:t>
              </a:r>
              <a:r>
                <a:rPr lang="pt-BR" altLang="pt-BR" sz="2800">
                  <a:solidFill>
                    <a:srgbClr val="EAFA1E"/>
                  </a:solidFill>
                </a:rPr>
                <a:t>.cos</a:t>
              </a:r>
              <a:r>
                <a:rPr lang="ru-RU" altLang="pt-BR" sz="2800">
                  <a:solidFill>
                    <a:srgbClr val="EAFA1E"/>
                  </a:solidFill>
                  <a:cs typeface="Arial" pitchFamily="34" charset="0"/>
                </a:rPr>
                <a:t>Ө</a:t>
              </a:r>
            </a:p>
          </p:txBody>
        </p:sp>
      </p:grp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539750" y="5564188"/>
            <a:ext cx="319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Componente vertical</a:t>
            </a:r>
          </a:p>
        </p:txBody>
      </p: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971550" y="6092825"/>
            <a:ext cx="2736850" cy="576263"/>
            <a:chOff x="657" y="3612"/>
            <a:chExt cx="1724" cy="363"/>
          </a:xfrm>
        </p:grpSpPr>
        <p:sp>
          <p:nvSpPr>
            <p:cNvPr id="28682" name="Rectangle 61"/>
            <p:cNvSpPr>
              <a:spLocks noChangeArrowheads="1"/>
            </p:cNvSpPr>
            <p:nvPr/>
          </p:nvSpPr>
          <p:spPr bwMode="auto">
            <a:xfrm>
              <a:off x="657" y="3612"/>
              <a:ext cx="1679" cy="363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28683" name="Text Box 39"/>
            <p:cNvSpPr txBox="1">
              <a:spLocks noChangeArrowheads="1"/>
            </p:cNvSpPr>
            <p:nvPr/>
          </p:nvSpPr>
          <p:spPr bwMode="auto">
            <a:xfrm>
              <a:off x="740" y="3612"/>
              <a:ext cx="16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AFA1E"/>
                  </a:solidFill>
                </a:rPr>
                <a:t>v</a:t>
              </a:r>
              <a:r>
                <a:rPr lang="pt-BR" altLang="pt-BR" sz="2800" baseline="-25000">
                  <a:solidFill>
                    <a:srgbClr val="EAFA1E"/>
                  </a:solidFill>
                </a:rPr>
                <a:t>0y</a:t>
              </a:r>
              <a:r>
                <a:rPr lang="pt-BR" altLang="pt-BR" sz="2800">
                  <a:solidFill>
                    <a:srgbClr val="EAFA1E"/>
                  </a:solidFill>
                </a:rPr>
                <a:t> = v</a:t>
              </a:r>
              <a:r>
                <a:rPr lang="pt-BR" altLang="pt-BR" sz="2800" baseline="-25000">
                  <a:solidFill>
                    <a:srgbClr val="EAFA1E"/>
                  </a:solidFill>
                </a:rPr>
                <a:t>0</a:t>
              </a:r>
              <a:r>
                <a:rPr lang="pt-BR" altLang="pt-BR" sz="2800">
                  <a:solidFill>
                    <a:srgbClr val="EAFA1E"/>
                  </a:solidFill>
                </a:rPr>
                <a:t>.sen</a:t>
              </a:r>
              <a:r>
                <a:rPr lang="ru-RU" altLang="pt-BR" sz="2800">
                  <a:solidFill>
                    <a:srgbClr val="EAFA1E"/>
                  </a:solidFill>
                  <a:cs typeface="Arial" pitchFamily="34" charset="0"/>
                </a:rPr>
                <a:t>Ө</a:t>
              </a:r>
            </a:p>
          </p:txBody>
        </p:sp>
      </p:grpSp>
      <p:pic>
        <p:nvPicPr>
          <p:cNvPr id="22584" name="Picture 56" descr="2006-01-07_23-21-58-9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684213"/>
            <a:ext cx="8066087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94" name="Text Box 66"/>
          <p:cNvSpPr txBox="1">
            <a:spLocks noChangeArrowheads="1"/>
          </p:cNvSpPr>
          <p:nvPr/>
        </p:nvSpPr>
        <p:spPr bwMode="auto">
          <a:xfrm>
            <a:off x="4500563" y="5419725"/>
            <a:ext cx="3960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latin typeface="Futura Md BT"/>
              </a:rPr>
              <a:t>Projeção no eixo y: MRUV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62" grpId="0"/>
      <p:bldP spid="22565" grpId="0"/>
      <p:bldP spid="2259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1712913" y="-26988"/>
            <a:ext cx="4730750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600">
                <a:solidFill>
                  <a:srgbClr val="0708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Lançamento Oblíquo</a:t>
            </a:r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107950" y="574675"/>
            <a:ext cx="88201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/>
              <a:t>Um objeto é lançado com velocidade de 10m/s sob um ângulo de 30º no vácuo. Determine: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lphaLcParenR"/>
            </a:pPr>
            <a:r>
              <a:rPr lang="pt-BR" altLang="pt-BR" sz="2400" b="0" i="0"/>
              <a:t>o tempo total do móvel no ar.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lphaLcParenR"/>
            </a:pPr>
            <a:r>
              <a:rPr lang="pt-BR" altLang="pt-BR" sz="2400" b="0" i="0"/>
              <a:t>o alcance do objeto.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lphaLcParenR"/>
            </a:pPr>
            <a:r>
              <a:rPr lang="pt-BR" altLang="pt-BR" sz="2400" b="0" i="0"/>
              <a:t>a máxima altura atingida pelo objeto.</a:t>
            </a:r>
          </a:p>
        </p:txBody>
      </p:sp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184150" y="4643438"/>
            <a:ext cx="374491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u="sng">
                <a:solidFill>
                  <a:srgbClr val="FF9900"/>
                </a:solidFill>
              </a:rPr>
              <a:t>Decomposição: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V</a:t>
            </a:r>
            <a:r>
              <a:rPr lang="pt-BR" altLang="pt-BR" sz="2400" b="0" baseline="-25000">
                <a:solidFill>
                  <a:srgbClr val="FF9900"/>
                </a:solidFill>
              </a:rPr>
              <a:t>x</a:t>
            </a:r>
            <a:r>
              <a:rPr lang="pt-BR" altLang="pt-BR" sz="2400" b="0">
                <a:solidFill>
                  <a:srgbClr val="FF9900"/>
                </a:solidFill>
              </a:rPr>
              <a:t>= V.cos</a:t>
            </a:r>
            <a:r>
              <a:rPr lang="el-GR" altLang="pt-BR" sz="2400" b="0">
                <a:solidFill>
                  <a:srgbClr val="FF9900"/>
                </a:solidFill>
                <a:cs typeface="Arial" pitchFamily="34" charset="0"/>
              </a:rPr>
              <a:t>θ</a:t>
            </a:r>
            <a:r>
              <a:rPr lang="pt-BR" altLang="pt-BR" sz="2400" b="0">
                <a:solidFill>
                  <a:srgbClr val="FF9900"/>
                </a:solidFill>
                <a:cs typeface="Arial" pitchFamily="34" charset="0"/>
              </a:rPr>
              <a:t> = 10.cos30º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Vx=10.0,8 =8m/s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Vy=V.sen</a:t>
            </a:r>
            <a:r>
              <a:rPr lang="el-GR" altLang="pt-BR" sz="2400" b="0">
                <a:solidFill>
                  <a:srgbClr val="FF9900"/>
                </a:solidFill>
              </a:rPr>
              <a:t>θ</a:t>
            </a:r>
            <a:r>
              <a:rPr lang="pt-BR" altLang="pt-BR" sz="2400" b="0">
                <a:solidFill>
                  <a:srgbClr val="FF9900"/>
                </a:solidFill>
              </a:rPr>
              <a:t> = 10.sen30º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Vy = 10.0,5 =5m/s</a:t>
            </a:r>
            <a:endParaRPr lang="el-GR" altLang="pt-BR" sz="2400" b="0">
              <a:solidFill>
                <a:srgbClr val="FF9900"/>
              </a:solidFill>
            </a:endParaRPr>
          </a:p>
        </p:txBody>
      </p:sp>
      <p:grpSp>
        <p:nvGrpSpPr>
          <p:cNvPr id="2" name="Grupo 15"/>
          <p:cNvGrpSpPr>
            <a:grpSpLocks/>
          </p:cNvGrpSpPr>
          <p:nvPr/>
        </p:nvGrpSpPr>
        <p:grpSpPr bwMode="auto">
          <a:xfrm>
            <a:off x="1000125" y="2714625"/>
            <a:ext cx="7532688" cy="2376488"/>
            <a:chOff x="1000100" y="2714620"/>
            <a:chExt cx="7532713" cy="2376488"/>
          </a:xfrm>
        </p:grpSpPr>
        <p:grpSp>
          <p:nvGrpSpPr>
            <p:cNvPr id="29702" name="Group 13"/>
            <p:cNvGrpSpPr>
              <a:grpSpLocks/>
            </p:cNvGrpSpPr>
            <p:nvPr/>
          </p:nvGrpSpPr>
          <p:grpSpPr bwMode="auto">
            <a:xfrm>
              <a:off x="1403350" y="2714620"/>
              <a:ext cx="7129463" cy="2376488"/>
              <a:chOff x="884" y="3022"/>
              <a:chExt cx="4491" cy="1497"/>
            </a:xfrm>
          </p:grpSpPr>
          <p:sp>
            <p:nvSpPr>
              <p:cNvPr id="29708" name="Line 8"/>
              <p:cNvSpPr>
                <a:spLocks noChangeShapeType="1"/>
              </p:cNvSpPr>
              <p:nvPr/>
            </p:nvSpPr>
            <p:spPr bwMode="auto">
              <a:xfrm>
                <a:off x="884" y="3838"/>
                <a:ext cx="449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09" name="Arc 9"/>
              <p:cNvSpPr>
                <a:spLocks/>
              </p:cNvSpPr>
              <p:nvPr/>
            </p:nvSpPr>
            <p:spPr bwMode="auto">
              <a:xfrm rot="5400000" flipH="1" flipV="1">
                <a:off x="2636" y="2108"/>
                <a:ext cx="1366" cy="3456"/>
              </a:xfrm>
              <a:custGeom>
                <a:avLst/>
                <a:gdLst>
                  <a:gd name="T0" fmla="*/ 0 w 21600"/>
                  <a:gd name="T1" fmla="*/ 0 h 36816"/>
                  <a:gd name="T2" fmla="*/ 0 w 21600"/>
                  <a:gd name="T3" fmla="*/ 0 h 36816"/>
                  <a:gd name="T4" fmla="*/ 0 w 21600"/>
                  <a:gd name="T5" fmla="*/ 0 h 3681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6816"/>
                  <a:gd name="T11" fmla="*/ 21600 w 21600"/>
                  <a:gd name="T12" fmla="*/ 36816 h 368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6816" fill="none" extrusionOk="0">
                    <a:moveTo>
                      <a:pt x="11338" y="-1"/>
                    </a:moveTo>
                    <a:cubicBezTo>
                      <a:pt x="17716" y="3933"/>
                      <a:pt x="21600" y="10891"/>
                      <a:pt x="21600" y="18385"/>
                    </a:cubicBezTo>
                    <a:cubicBezTo>
                      <a:pt x="21600" y="25909"/>
                      <a:pt x="17683" y="32892"/>
                      <a:pt x="11263" y="36816"/>
                    </a:cubicBezTo>
                  </a:path>
                  <a:path w="21600" h="36816" stroke="0" extrusionOk="0">
                    <a:moveTo>
                      <a:pt x="11338" y="-1"/>
                    </a:moveTo>
                    <a:cubicBezTo>
                      <a:pt x="17716" y="3933"/>
                      <a:pt x="21600" y="10891"/>
                      <a:pt x="21600" y="18385"/>
                    </a:cubicBezTo>
                    <a:cubicBezTo>
                      <a:pt x="21600" y="25909"/>
                      <a:pt x="17683" y="32892"/>
                      <a:pt x="11263" y="36816"/>
                    </a:cubicBezTo>
                    <a:lnTo>
                      <a:pt x="0" y="18385"/>
                    </a:lnTo>
                    <a:lnTo>
                      <a:pt x="11338" y="-1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10" name="Line 10"/>
              <p:cNvSpPr>
                <a:spLocks noChangeShapeType="1"/>
              </p:cNvSpPr>
              <p:nvPr/>
            </p:nvSpPr>
            <p:spPr bwMode="auto">
              <a:xfrm flipV="1">
                <a:off x="1554" y="3294"/>
                <a:ext cx="531" cy="544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11" name="Rectangle 11"/>
              <p:cNvSpPr>
                <a:spLocks noChangeArrowheads="1"/>
              </p:cNvSpPr>
              <p:nvPr/>
            </p:nvSpPr>
            <p:spPr bwMode="auto">
              <a:xfrm>
                <a:off x="1662" y="3598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tabLst>
                    <a:tab pos="1568450" algn="l"/>
                  </a:tabLs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tabLst>
                    <a:tab pos="15684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400" b="0">
                    <a:solidFill>
                      <a:srgbClr val="FF9900"/>
                    </a:solidFill>
                  </a:rPr>
                  <a:t>30º</a:t>
                </a:r>
                <a:endParaRPr lang="el-GR" altLang="pt-BR" sz="2400" b="0">
                  <a:solidFill>
                    <a:srgbClr val="FF9900"/>
                  </a:solidFill>
                </a:endParaRPr>
              </a:p>
            </p:txBody>
          </p:sp>
          <p:sp>
            <p:nvSpPr>
              <p:cNvPr id="29712" name="Rectangle 12"/>
              <p:cNvSpPr>
                <a:spLocks noChangeArrowheads="1"/>
              </p:cNvSpPr>
              <p:nvPr/>
            </p:nvSpPr>
            <p:spPr bwMode="auto">
              <a:xfrm>
                <a:off x="1655" y="3022"/>
                <a:ext cx="117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tabLst>
                    <a:tab pos="1568450" algn="l"/>
                  </a:tabLs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tabLst>
                    <a:tab pos="15684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400">
                    <a:solidFill>
                      <a:srgbClr val="CC0000"/>
                    </a:solidFill>
                  </a:rPr>
                  <a:t>Vo=10m/s</a:t>
                </a:r>
                <a:endParaRPr lang="el-GR" altLang="pt-BR" sz="240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29703" name="Grupo 14"/>
            <p:cNvGrpSpPr>
              <a:grpSpLocks/>
            </p:cNvGrpSpPr>
            <p:nvPr/>
          </p:nvGrpSpPr>
          <p:grpSpPr bwMode="auto">
            <a:xfrm>
              <a:off x="1000100" y="3186114"/>
              <a:ext cx="2997225" cy="1314456"/>
              <a:chOff x="1000100" y="3186114"/>
              <a:chExt cx="2997225" cy="1314456"/>
            </a:xfrm>
          </p:grpSpPr>
          <p:sp>
            <p:nvSpPr>
              <p:cNvPr id="29704" name="Line 14"/>
              <p:cNvSpPr>
                <a:spLocks noChangeShapeType="1"/>
              </p:cNvSpPr>
              <p:nvPr/>
            </p:nvSpPr>
            <p:spPr bwMode="auto">
              <a:xfrm flipV="1">
                <a:off x="2428860" y="3214686"/>
                <a:ext cx="0" cy="792162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05" name="Line 15"/>
              <p:cNvSpPr>
                <a:spLocks noChangeShapeType="1"/>
              </p:cNvSpPr>
              <p:nvPr/>
            </p:nvSpPr>
            <p:spPr bwMode="auto">
              <a:xfrm flipV="1">
                <a:off x="2428860" y="4006848"/>
                <a:ext cx="79216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06" name="Rectangle 16"/>
              <p:cNvSpPr>
                <a:spLocks noChangeArrowheads="1"/>
              </p:cNvSpPr>
              <p:nvPr/>
            </p:nvSpPr>
            <p:spPr bwMode="auto">
              <a:xfrm>
                <a:off x="2555875" y="4043370"/>
                <a:ext cx="14414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tabLst>
                    <a:tab pos="1568450" algn="l"/>
                  </a:tabLs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tabLst>
                    <a:tab pos="15684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400">
                    <a:solidFill>
                      <a:srgbClr val="FFFF00"/>
                    </a:solidFill>
                  </a:rPr>
                  <a:t>V</a:t>
                </a:r>
                <a:r>
                  <a:rPr lang="pt-BR" altLang="pt-BR" sz="2400" baseline="-25000">
                    <a:solidFill>
                      <a:srgbClr val="FFFF00"/>
                    </a:solidFill>
                  </a:rPr>
                  <a:t>x</a:t>
                </a:r>
                <a:r>
                  <a:rPr lang="pt-BR" altLang="pt-BR" sz="2400">
                    <a:solidFill>
                      <a:srgbClr val="FFFF00"/>
                    </a:solidFill>
                  </a:rPr>
                  <a:t>=8m/s</a:t>
                </a:r>
                <a:endParaRPr lang="el-GR" altLang="pt-BR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29707" name="Rectangle 17"/>
              <p:cNvSpPr>
                <a:spLocks noChangeArrowheads="1"/>
              </p:cNvSpPr>
              <p:nvPr/>
            </p:nvSpPr>
            <p:spPr bwMode="auto">
              <a:xfrm>
                <a:off x="1000100" y="3186114"/>
                <a:ext cx="14414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tabLst>
                    <a:tab pos="1568450" algn="l"/>
                  </a:tabLs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tabLst>
                    <a:tab pos="15684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400">
                    <a:solidFill>
                      <a:srgbClr val="FFFF00"/>
                    </a:solidFill>
                  </a:rPr>
                  <a:t>V</a:t>
                </a:r>
                <a:r>
                  <a:rPr lang="pt-BR" altLang="pt-BR" sz="2400" baseline="-25000">
                    <a:solidFill>
                      <a:srgbClr val="FFFF00"/>
                    </a:solidFill>
                  </a:rPr>
                  <a:t>x</a:t>
                </a:r>
                <a:r>
                  <a:rPr lang="pt-BR" altLang="pt-BR" sz="2400">
                    <a:solidFill>
                      <a:srgbClr val="FFFF00"/>
                    </a:solidFill>
                  </a:rPr>
                  <a:t>=5m/s</a:t>
                </a:r>
                <a:endParaRPr lang="el-GR" altLang="pt-BR" sz="2400">
                  <a:solidFill>
                    <a:srgbClr val="FFFF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/>
      <p:bldP spid="20378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2"/>
          <p:cNvSpPr txBox="1">
            <a:spLocks noChangeArrowheads="1"/>
          </p:cNvSpPr>
          <p:nvPr/>
        </p:nvSpPr>
        <p:spPr bwMode="auto">
          <a:xfrm>
            <a:off x="1712913" y="-26988"/>
            <a:ext cx="4730750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600">
                <a:solidFill>
                  <a:srgbClr val="0708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Lançamento Oblíquo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107950" y="765175"/>
            <a:ext cx="88201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/>
              <a:t>Um objeto é lançado com velocidade de 10m/s sob um ângulo de 30º no vácuo.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/>
              <a:t>a) Determine o tempo total do móvel no ar </a:t>
            </a:r>
          </a:p>
        </p:txBody>
      </p:sp>
      <p:sp>
        <p:nvSpPr>
          <p:cNvPr id="202769" name="Rectangle 17"/>
          <p:cNvSpPr>
            <a:spLocks noChangeArrowheads="1"/>
          </p:cNvSpPr>
          <p:nvPr/>
        </p:nvSpPr>
        <p:spPr bwMode="auto">
          <a:xfrm>
            <a:off x="539750" y="3589338"/>
            <a:ext cx="547211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Solução: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a) </a:t>
            </a:r>
            <a:r>
              <a:rPr lang="pt-BR" altLang="pt-BR" sz="2400" b="0" u="sng">
                <a:solidFill>
                  <a:srgbClr val="FF9900"/>
                </a:solidFill>
              </a:rPr>
              <a:t>Tempo de subida: Eixo y (MRUV)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v = v</a:t>
            </a:r>
            <a:r>
              <a:rPr lang="pt-BR" altLang="pt-BR" sz="2400" b="0" baseline="-25000">
                <a:solidFill>
                  <a:srgbClr val="FF9900"/>
                </a:solidFill>
              </a:rPr>
              <a:t>o</a:t>
            </a:r>
            <a:r>
              <a:rPr lang="pt-BR" altLang="pt-BR" sz="2400" b="0">
                <a:solidFill>
                  <a:srgbClr val="FF9900"/>
                </a:solidFill>
              </a:rPr>
              <a:t>+a.t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v</a:t>
            </a:r>
            <a:r>
              <a:rPr lang="pt-BR" altLang="pt-BR" sz="2400" b="0" baseline="-25000">
                <a:solidFill>
                  <a:srgbClr val="FF9900"/>
                </a:solidFill>
              </a:rPr>
              <a:t>x</a:t>
            </a:r>
            <a:r>
              <a:rPr lang="pt-BR" altLang="pt-BR" sz="2400" b="0">
                <a:solidFill>
                  <a:srgbClr val="FF9900"/>
                </a:solidFill>
              </a:rPr>
              <a:t> = v</a:t>
            </a:r>
            <a:r>
              <a:rPr lang="pt-BR" altLang="pt-BR" sz="2400" b="0" baseline="-25000">
                <a:solidFill>
                  <a:srgbClr val="FF9900"/>
                </a:solidFill>
              </a:rPr>
              <a:t>ox</a:t>
            </a:r>
            <a:r>
              <a:rPr lang="pt-BR" altLang="pt-BR" sz="2400" b="0">
                <a:solidFill>
                  <a:srgbClr val="FF9900"/>
                </a:solidFill>
              </a:rPr>
              <a:t>- g.t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0 = 15 – 10.t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t = 1,5s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Tempo total: o dobro do tempo de subida: t = 3s</a:t>
            </a:r>
            <a:endParaRPr lang="el-GR" altLang="pt-BR" sz="2400" b="0">
              <a:solidFill>
                <a:srgbClr val="FF9900"/>
              </a:solidFill>
            </a:endParaRPr>
          </a:p>
        </p:txBody>
      </p:sp>
      <p:sp>
        <p:nvSpPr>
          <p:cNvPr id="202770" name="Rectangle 18"/>
          <p:cNvSpPr>
            <a:spLocks noChangeArrowheads="1"/>
          </p:cNvSpPr>
          <p:nvPr/>
        </p:nvSpPr>
        <p:spPr bwMode="auto">
          <a:xfrm>
            <a:off x="6215063" y="2133600"/>
            <a:ext cx="3286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u="sng">
                <a:solidFill>
                  <a:srgbClr val="FF9900"/>
                </a:solidFill>
              </a:rPr>
              <a:t>Decomposição: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>
                <a:solidFill>
                  <a:srgbClr val="FFFF00"/>
                </a:solidFill>
              </a:rPr>
              <a:t>(já calculado)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Vx = 8m/s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Vy = 5m/s</a:t>
            </a:r>
            <a:endParaRPr lang="el-GR" altLang="pt-BR" sz="2400" b="0">
              <a:solidFill>
                <a:srgbClr val="FF9900"/>
              </a:solidFill>
            </a:endParaRPr>
          </a:p>
        </p:txBody>
      </p:sp>
      <p:grpSp>
        <p:nvGrpSpPr>
          <p:cNvPr id="2" name="Grupo 11"/>
          <p:cNvGrpSpPr>
            <a:grpSpLocks/>
          </p:cNvGrpSpPr>
          <p:nvPr/>
        </p:nvGrpSpPr>
        <p:grpSpPr bwMode="auto">
          <a:xfrm>
            <a:off x="0" y="2287588"/>
            <a:ext cx="5761038" cy="1855787"/>
            <a:chOff x="0" y="2316163"/>
            <a:chExt cx="5761038" cy="1855787"/>
          </a:xfrm>
        </p:grpSpPr>
        <p:sp>
          <p:nvSpPr>
            <p:cNvPr id="30727" name="Line 22"/>
            <p:cNvSpPr>
              <a:spLocks noChangeShapeType="1"/>
            </p:cNvSpPr>
            <p:nvPr/>
          </p:nvSpPr>
          <p:spPr bwMode="auto">
            <a:xfrm>
              <a:off x="0" y="3352800"/>
              <a:ext cx="57610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28" name="Arc 23"/>
            <p:cNvSpPr>
              <a:spLocks/>
            </p:cNvSpPr>
            <p:nvPr/>
          </p:nvSpPr>
          <p:spPr bwMode="auto">
            <a:xfrm rot="5400000" flipH="1" flipV="1">
              <a:off x="2301875" y="1133475"/>
              <a:ext cx="1643062" cy="4433888"/>
            </a:xfrm>
            <a:custGeom>
              <a:avLst/>
              <a:gdLst>
                <a:gd name="T0" fmla="*/ 0 w 21600"/>
                <a:gd name="T1" fmla="*/ 0 h 36816"/>
                <a:gd name="T2" fmla="*/ 0 w 21600"/>
                <a:gd name="T3" fmla="*/ 0 h 36816"/>
                <a:gd name="T4" fmla="*/ 0 w 21600"/>
                <a:gd name="T5" fmla="*/ 0 h 36816"/>
                <a:gd name="T6" fmla="*/ 0 60000 65536"/>
                <a:gd name="T7" fmla="*/ 0 60000 65536"/>
                <a:gd name="T8" fmla="*/ 0 60000 65536"/>
                <a:gd name="T9" fmla="*/ 0 w 21600"/>
                <a:gd name="T10" fmla="*/ 0 h 36816"/>
                <a:gd name="T11" fmla="*/ 21600 w 21600"/>
                <a:gd name="T12" fmla="*/ 36816 h 36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6816" fill="none" extrusionOk="0">
                  <a:moveTo>
                    <a:pt x="11338" y="-1"/>
                  </a:moveTo>
                  <a:cubicBezTo>
                    <a:pt x="17716" y="3933"/>
                    <a:pt x="21600" y="10891"/>
                    <a:pt x="21600" y="18385"/>
                  </a:cubicBezTo>
                  <a:cubicBezTo>
                    <a:pt x="21600" y="25909"/>
                    <a:pt x="17683" y="32892"/>
                    <a:pt x="11263" y="36816"/>
                  </a:cubicBezTo>
                </a:path>
                <a:path w="21600" h="36816" stroke="0" extrusionOk="0">
                  <a:moveTo>
                    <a:pt x="11338" y="-1"/>
                  </a:moveTo>
                  <a:cubicBezTo>
                    <a:pt x="17716" y="3933"/>
                    <a:pt x="21600" y="10891"/>
                    <a:pt x="21600" y="18385"/>
                  </a:cubicBezTo>
                  <a:cubicBezTo>
                    <a:pt x="21600" y="25909"/>
                    <a:pt x="17683" y="32892"/>
                    <a:pt x="11263" y="36816"/>
                  </a:cubicBezTo>
                  <a:lnTo>
                    <a:pt x="0" y="18385"/>
                  </a:lnTo>
                  <a:lnTo>
                    <a:pt x="11338" y="-1"/>
                  </a:ln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29" name="Line 24"/>
            <p:cNvSpPr>
              <a:spLocks noChangeShapeType="1"/>
            </p:cNvSpPr>
            <p:nvPr/>
          </p:nvSpPr>
          <p:spPr bwMode="auto">
            <a:xfrm flipV="1">
              <a:off x="858838" y="2698750"/>
              <a:ext cx="681038" cy="65405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30" name="Rectangle 25"/>
            <p:cNvSpPr>
              <a:spLocks noChangeArrowheads="1"/>
            </p:cNvSpPr>
            <p:nvPr/>
          </p:nvSpPr>
          <p:spPr bwMode="auto">
            <a:xfrm>
              <a:off x="998538" y="3038475"/>
              <a:ext cx="6937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tabLst>
                  <a:tab pos="1568450" algn="l"/>
                </a:tabLst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1568450" algn="l"/>
                </a:tabLst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156845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 b="0">
                  <a:solidFill>
                    <a:srgbClr val="FF9900"/>
                  </a:solidFill>
                </a:rPr>
                <a:t>30º</a:t>
              </a:r>
              <a:endParaRPr lang="el-GR" altLang="pt-BR" sz="2000" b="0">
                <a:solidFill>
                  <a:srgbClr val="FF9900"/>
                </a:solidFill>
              </a:endParaRPr>
            </a:p>
          </p:txBody>
        </p:sp>
        <p:sp>
          <p:nvSpPr>
            <p:cNvPr id="30731" name="Rectangle 26"/>
            <p:cNvSpPr>
              <a:spLocks noChangeArrowheads="1"/>
            </p:cNvSpPr>
            <p:nvPr/>
          </p:nvSpPr>
          <p:spPr bwMode="auto">
            <a:xfrm>
              <a:off x="611188" y="2316163"/>
              <a:ext cx="16383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tabLst>
                  <a:tab pos="1568450" algn="l"/>
                </a:tabLst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1568450" algn="l"/>
                </a:tabLst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156845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 b="0">
                  <a:solidFill>
                    <a:srgbClr val="CC0000"/>
                  </a:solidFill>
                </a:rPr>
                <a:t>Vo=10m/s</a:t>
              </a:r>
              <a:endParaRPr lang="el-GR" altLang="pt-BR" sz="2400" b="0">
                <a:solidFill>
                  <a:srgbClr val="CC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/>
      <p:bldP spid="202769" grpId="0"/>
      <p:bldP spid="20277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1712913" y="-26988"/>
            <a:ext cx="4730750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600">
                <a:solidFill>
                  <a:srgbClr val="0708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Lançamento Oblíquo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07950" y="939800"/>
            <a:ext cx="88201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/>
              <a:t>Um objeto é lançado com velocidade de 10m/s sob um ângulo de 30º no vácuo.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/>
              <a:t>b) Determine o alcance do objeto</a:t>
            </a:r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6227763" y="2166938"/>
            <a:ext cx="29162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u="sng">
                <a:solidFill>
                  <a:srgbClr val="FF9900"/>
                </a:solidFill>
              </a:rPr>
              <a:t>Já calculado: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Vx = 8m/s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Vy = 5m/s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t</a:t>
            </a:r>
            <a:r>
              <a:rPr lang="pt-BR" altLang="pt-BR" sz="2400" b="0" baseline="-18000">
                <a:solidFill>
                  <a:srgbClr val="FF9900"/>
                </a:solidFill>
              </a:rPr>
              <a:t>Total</a:t>
            </a:r>
            <a:r>
              <a:rPr lang="pt-BR" altLang="pt-BR" sz="2400" b="0">
                <a:solidFill>
                  <a:srgbClr val="FF9900"/>
                </a:solidFill>
              </a:rPr>
              <a:t> = 3s</a:t>
            </a:r>
            <a:endParaRPr lang="el-GR" altLang="pt-BR" sz="2400" b="0">
              <a:solidFill>
                <a:srgbClr val="FF9900"/>
              </a:solidFill>
            </a:endParaRPr>
          </a:p>
        </p:txBody>
      </p:sp>
      <p:sp>
        <p:nvSpPr>
          <p:cNvPr id="204807" name="Rectangle 7"/>
          <p:cNvSpPr>
            <a:spLocks noChangeArrowheads="1"/>
          </p:cNvSpPr>
          <p:nvPr/>
        </p:nvSpPr>
        <p:spPr bwMode="auto">
          <a:xfrm>
            <a:off x="395288" y="4972050"/>
            <a:ext cx="79216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b) </a:t>
            </a:r>
            <a:r>
              <a:rPr lang="pt-BR" altLang="pt-BR" sz="2400" b="0" u="sng">
                <a:solidFill>
                  <a:srgbClr val="FF9900"/>
                </a:solidFill>
              </a:rPr>
              <a:t>Alcance: Eixo x (MRU)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pt-BR" sz="2400" b="0">
                <a:solidFill>
                  <a:srgbClr val="FF9900"/>
                </a:solidFill>
              </a:rPr>
              <a:t>Δ</a:t>
            </a:r>
            <a:r>
              <a:rPr lang="pt-BR" altLang="pt-BR" sz="2400" b="0">
                <a:solidFill>
                  <a:srgbClr val="FF9900"/>
                </a:solidFill>
              </a:rPr>
              <a:t>S = v.</a:t>
            </a:r>
            <a:r>
              <a:rPr lang="el-GR" altLang="pt-BR" sz="2400" b="0">
                <a:solidFill>
                  <a:srgbClr val="FF9900"/>
                </a:solidFill>
              </a:rPr>
              <a:t>Δ</a:t>
            </a:r>
            <a:r>
              <a:rPr lang="pt-BR" altLang="pt-BR" sz="2400" b="0">
                <a:solidFill>
                  <a:srgbClr val="FF9900"/>
                </a:solidFill>
              </a:rPr>
              <a:t>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A = 8.3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A = 24m</a:t>
            </a:r>
            <a:endParaRPr lang="el-GR" altLang="pt-BR" sz="2400" b="0">
              <a:solidFill>
                <a:srgbClr val="FF9900"/>
              </a:solidFill>
            </a:endParaRPr>
          </a:p>
        </p:txBody>
      </p:sp>
      <p:grpSp>
        <p:nvGrpSpPr>
          <p:cNvPr id="2" name="Grupo 15"/>
          <p:cNvGrpSpPr>
            <a:grpSpLocks/>
          </p:cNvGrpSpPr>
          <p:nvPr/>
        </p:nvGrpSpPr>
        <p:grpSpPr bwMode="auto">
          <a:xfrm>
            <a:off x="0" y="2489200"/>
            <a:ext cx="5761038" cy="2154238"/>
            <a:chOff x="0" y="2432050"/>
            <a:chExt cx="5761038" cy="2154238"/>
          </a:xfrm>
        </p:grpSpPr>
        <p:grpSp>
          <p:nvGrpSpPr>
            <p:cNvPr id="31751" name="Group 8"/>
            <p:cNvGrpSpPr>
              <a:grpSpLocks/>
            </p:cNvGrpSpPr>
            <p:nvPr/>
          </p:nvGrpSpPr>
          <p:grpSpPr bwMode="auto">
            <a:xfrm>
              <a:off x="0" y="2432050"/>
              <a:ext cx="5761038" cy="2154238"/>
              <a:chOff x="0" y="1481"/>
              <a:chExt cx="3629" cy="1147"/>
            </a:xfrm>
          </p:grpSpPr>
          <p:sp>
            <p:nvSpPr>
              <p:cNvPr id="31756" name="Line 9"/>
              <p:cNvSpPr>
                <a:spLocks noChangeShapeType="1"/>
              </p:cNvSpPr>
              <p:nvPr/>
            </p:nvSpPr>
            <p:spPr bwMode="auto">
              <a:xfrm>
                <a:off x="0" y="2112"/>
                <a:ext cx="362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757" name="Arc 10"/>
              <p:cNvSpPr>
                <a:spLocks/>
              </p:cNvSpPr>
              <p:nvPr/>
            </p:nvSpPr>
            <p:spPr bwMode="auto">
              <a:xfrm rot="5400000" flipH="1" flipV="1">
                <a:off x="1450" y="714"/>
                <a:ext cx="1035" cy="2793"/>
              </a:xfrm>
              <a:custGeom>
                <a:avLst/>
                <a:gdLst>
                  <a:gd name="T0" fmla="*/ 0 w 21600"/>
                  <a:gd name="T1" fmla="*/ 0 h 36816"/>
                  <a:gd name="T2" fmla="*/ 0 w 21600"/>
                  <a:gd name="T3" fmla="*/ 0 h 36816"/>
                  <a:gd name="T4" fmla="*/ 0 w 21600"/>
                  <a:gd name="T5" fmla="*/ 0 h 3681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6816"/>
                  <a:gd name="T11" fmla="*/ 21600 w 21600"/>
                  <a:gd name="T12" fmla="*/ 36816 h 368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6816" fill="none" extrusionOk="0">
                    <a:moveTo>
                      <a:pt x="11338" y="-1"/>
                    </a:moveTo>
                    <a:cubicBezTo>
                      <a:pt x="17716" y="3933"/>
                      <a:pt x="21600" y="10891"/>
                      <a:pt x="21600" y="18385"/>
                    </a:cubicBezTo>
                    <a:cubicBezTo>
                      <a:pt x="21600" y="25909"/>
                      <a:pt x="17683" y="32892"/>
                      <a:pt x="11263" y="36816"/>
                    </a:cubicBezTo>
                  </a:path>
                  <a:path w="21600" h="36816" stroke="0" extrusionOk="0">
                    <a:moveTo>
                      <a:pt x="11338" y="-1"/>
                    </a:moveTo>
                    <a:cubicBezTo>
                      <a:pt x="17716" y="3933"/>
                      <a:pt x="21600" y="10891"/>
                      <a:pt x="21600" y="18385"/>
                    </a:cubicBezTo>
                    <a:cubicBezTo>
                      <a:pt x="21600" y="25909"/>
                      <a:pt x="17683" y="32892"/>
                      <a:pt x="11263" y="36816"/>
                    </a:cubicBezTo>
                    <a:lnTo>
                      <a:pt x="0" y="18385"/>
                    </a:lnTo>
                    <a:lnTo>
                      <a:pt x="11338" y="-1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758" name="Line 11"/>
              <p:cNvSpPr>
                <a:spLocks noChangeShapeType="1"/>
              </p:cNvSpPr>
              <p:nvPr/>
            </p:nvSpPr>
            <p:spPr bwMode="auto">
              <a:xfrm flipV="1">
                <a:off x="541" y="1700"/>
                <a:ext cx="429" cy="412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759" name="Rectangle 12"/>
              <p:cNvSpPr>
                <a:spLocks noChangeArrowheads="1"/>
              </p:cNvSpPr>
              <p:nvPr/>
            </p:nvSpPr>
            <p:spPr bwMode="auto">
              <a:xfrm>
                <a:off x="629" y="1933"/>
                <a:ext cx="43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tabLst>
                    <a:tab pos="1568450" algn="l"/>
                  </a:tabLs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tabLst>
                    <a:tab pos="15684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000" b="0">
                    <a:solidFill>
                      <a:srgbClr val="FF9900"/>
                    </a:solidFill>
                  </a:rPr>
                  <a:t>30º</a:t>
                </a:r>
                <a:endParaRPr lang="el-GR" altLang="pt-BR" sz="2000" b="0">
                  <a:solidFill>
                    <a:srgbClr val="FF9900"/>
                  </a:solidFill>
                </a:endParaRPr>
              </a:p>
            </p:txBody>
          </p:sp>
          <p:sp>
            <p:nvSpPr>
              <p:cNvPr id="31760" name="Rectangle 13"/>
              <p:cNvSpPr>
                <a:spLocks noChangeArrowheads="1"/>
              </p:cNvSpPr>
              <p:nvPr/>
            </p:nvSpPr>
            <p:spPr bwMode="auto">
              <a:xfrm>
                <a:off x="385" y="1481"/>
                <a:ext cx="1032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tabLst>
                    <a:tab pos="1568450" algn="l"/>
                  </a:tabLs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tabLst>
                    <a:tab pos="15684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400" b="0">
                    <a:solidFill>
                      <a:srgbClr val="CC0000"/>
                    </a:solidFill>
                  </a:rPr>
                  <a:t>Vo=10m/s</a:t>
                </a:r>
                <a:endParaRPr lang="el-GR" altLang="pt-BR" sz="2400" b="0">
                  <a:solidFill>
                    <a:srgbClr val="CC0000"/>
                  </a:solidFill>
                </a:endParaRPr>
              </a:p>
            </p:txBody>
          </p:sp>
        </p:grpSp>
        <p:sp>
          <p:nvSpPr>
            <p:cNvPr id="31752" name="Line 14"/>
            <p:cNvSpPr>
              <a:spLocks noChangeShapeType="1"/>
            </p:cNvSpPr>
            <p:nvPr/>
          </p:nvSpPr>
          <p:spPr bwMode="auto">
            <a:xfrm>
              <a:off x="849313" y="3644900"/>
              <a:ext cx="649287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53" name="Line 15"/>
            <p:cNvSpPr>
              <a:spLocks noChangeShapeType="1"/>
            </p:cNvSpPr>
            <p:nvPr/>
          </p:nvSpPr>
          <p:spPr bwMode="auto">
            <a:xfrm flipV="1">
              <a:off x="860425" y="4221163"/>
              <a:ext cx="4516438" cy="0"/>
            </a:xfrm>
            <a:prstGeom prst="line">
              <a:avLst/>
            </a:prstGeom>
            <a:noFill/>
            <a:ln w="38100">
              <a:solidFill>
                <a:srgbClr val="33CC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54" name="Rectangle 16"/>
            <p:cNvSpPr>
              <a:spLocks noChangeArrowheads="1"/>
            </p:cNvSpPr>
            <p:nvPr/>
          </p:nvSpPr>
          <p:spPr bwMode="auto">
            <a:xfrm>
              <a:off x="2938463" y="3835400"/>
              <a:ext cx="576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tabLst>
                  <a:tab pos="1568450" algn="l"/>
                </a:tabLst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1568450" algn="l"/>
                </a:tabLst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156845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solidFill>
                    <a:srgbClr val="33CCFF"/>
                  </a:solidFill>
                </a:rPr>
                <a:t>A</a:t>
              </a:r>
              <a:endParaRPr lang="el-GR" altLang="pt-BR" sz="2400">
                <a:solidFill>
                  <a:srgbClr val="33CCFF"/>
                </a:solidFill>
              </a:endParaRPr>
            </a:p>
          </p:txBody>
        </p:sp>
        <p:sp>
          <p:nvSpPr>
            <p:cNvPr id="31755" name="Rectangle 17"/>
            <p:cNvSpPr>
              <a:spLocks noChangeArrowheads="1"/>
            </p:cNvSpPr>
            <p:nvPr/>
          </p:nvSpPr>
          <p:spPr bwMode="auto">
            <a:xfrm>
              <a:off x="755650" y="3692525"/>
              <a:ext cx="15128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tabLst>
                  <a:tab pos="1568450" algn="l"/>
                </a:tabLst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1568450" algn="l"/>
                </a:tabLst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156845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 b="0">
                  <a:solidFill>
                    <a:srgbClr val="FFFF00"/>
                  </a:solidFill>
                </a:rPr>
                <a:t>V</a:t>
              </a:r>
              <a:r>
                <a:rPr lang="pt-BR" altLang="pt-BR" sz="2400" b="0" baseline="-25000">
                  <a:solidFill>
                    <a:srgbClr val="FFFF00"/>
                  </a:solidFill>
                </a:rPr>
                <a:t>x</a:t>
              </a:r>
              <a:r>
                <a:rPr lang="pt-BR" altLang="pt-BR" sz="2400" b="0">
                  <a:solidFill>
                    <a:srgbClr val="FFFF00"/>
                  </a:solidFill>
                </a:rPr>
                <a:t>=8m/s</a:t>
              </a:r>
              <a:endParaRPr lang="el-GR" altLang="pt-BR" sz="2400" b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5" grpId="0"/>
      <p:bldP spid="2048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1"/>
          <p:cNvSpPr txBox="1">
            <a:spLocks noChangeArrowheads="1"/>
          </p:cNvSpPr>
          <p:nvPr/>
        </p:nvSpPr>
        <p:spPr bwMode="auto">
          <a:xfrm>
            <a:off x="2143125" y="285750"/>
            <a:ext cx="4814888" cy="641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070800"/>
                </a:solidFill>
                <a:latin typeface="Arial" charset="0"/>
              </a:rPr>
              <a:t>Cinemática - Vetor</a:t>
            </a:r>
          </a:p>
        </p:txBody>
      </p:sp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0" y="996950"/>
            <a:ext cx="8572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i="0">
                <a:solidFill>
                  <a:srgbClr val="FFFF00"/>
                </a:solidFill>
              </a:rPr>
              <a:t>Soma de vetores</a:t>
            </a:r>
            <a:endParaRPr lang="pt-BR" altLang="pt-BR" sz="3600" b="0" i="0"/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85750" y="1571625"/>
            <a:ext cx="850106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/>
              <a:t>Aplica-se a soma vetorial quando se deseja saber o efeito da ação de duas ou mais grandezas vetoriais que atua num mesmo corpo.  </a:t>
            </a:r>
          </a:p>
        </p:txBody>
      </p: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214313" y="3803650"/>
            <a:ext cx="850106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/>
              <a:t>Assim  imagine que duas forças F</a:t>
            </a:r>
            <a:r>
              <a:rPr lang="pt-BR" altLang="pt-BR" b="0" i="0" baseline="-25000"/>
              <a:t>1</a:t>
            </a:r>
            <a:r>
              <a:rPr lang="pt-BR" altLang="pt-BR" b="0" i="0"/>
              <a:t> e F</a:t>
            </a:r>
            <a:r>
              <a:rPr lang="pt-BR" altLang="pt-BR" b="0" i="0" baseline="-25000"/>
              <a:t>2 </a:t>
            </a:r>
            <a:r>
              <a:rPr lang="pt-BR" altLang="pt-BR" b="0" i="0"/>
              <a:t> atuem num mesmo corpo. Como deveria ser uma força (dita resultante) que atuando  sozinha  nesse corpo causasse o mesmo efeito das outras duas agindo  juntas?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1712913" y="-26988"/>
            <a:ext cx="4730750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600">
                <a:solidFill>
                  <a:srgbClr val="0708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Lançamento Oblíquo</a:t>
            </a:r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107950" y="939800"/>
            <a:ext cx="88201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/>
              <a:t>Um objeto é lançado com velocidade de 10m/s sob um ângulo de 30º no vácuo.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/>
              <a:t>c) Determine a máxima altura atingida pelo objeto</a:t>
            </a:r>
          </a:p>
        </p:txBody>
      </p:sp>
      <p:sp>
        <p:nvSpPr>
          <p:cNvPr id="205830" name="Rectangle 6"/>
          <p:cNvSpPr>
            <a:spLocks noChangeArrowheads="1"/>
          </p:cNvSpPr>
          <p:nvPr/>
        </p:nvSpPr>
        <p:spPr bwMode="auto">
          <a:xfrm>
            <a:off x="395288" y="4314825"/>
            <a:ext cx="842486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c) </a:t>
            </a:r>
            <a:r>
              <a:rPr lang="pt-BR" altLang="pt-BR" sz="2400" b="0" u="sng">
                <a:solidFill>
                  <a:srgbClr val="FF9900"/>
                </a:solidFill>
              </a:rPr>
              <a:t>Máxima altura: Eixo y (MRUV)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v² = v</a:t>
            </a:r>
            <a:r>
              <a:rPr lang="pt-BR" altLang="pt-BR" sz="2400" b="0" baseline="-25000">
                <a:solidFill>
                  <a:srgbClr val="FF9900"/>
                </a:solidFill>
              </a:rPr>
              <a:t>o</a:t>
            </a:r>
            <a:r>
              <a:rPr lang="pt-BR" altLang="pt-BR" sz="2400" b="0">
                <a:solidFill>
                  <a:srgbClr val="FF9900"/>
                </a:solidFill>
              </a:rPr>
              <a:t>² + 2.g.H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v</a:t>
            </a:r>
            <a:r>
              <a:rPr lang="pt-BR" altLang="pt-BR" sz="2400" b="0" baseline="-20000">
                <a:solidFill>
                  <a:srgbClr val="FF9900"/>
                </a:solidFill>
              </a:rPr>
              <a:t>y</a:t>
            </a:r>
            <a:r>
              <a:rPr lang="pt-BR" altLang="pt-BR" sz="2400" b="0">
                <a:solidFill>
                  <a:srgbClr val="FF9900"/>
                </a:solidFill>
              </a:rPr>
              <a:t>² = v</a:t>
            </a:r>
            <a:r>
              <a:rPr lang="pt-BR" altLang="pt-BR" sz="2400" b="0" baseline="-20000">
                <a:solidFill>
                  <a:srgbClr val="FF9900"/>
                </a:solidFill>
              </a:rPr>
              <a:t>oy</a:t>
            </a:r>
            <a:r>
              <a:rPr lang="pt-BR" altLang="pt-BR" sz="2400" b="0">
                <a:solidFill>
                  <a:srgbClr val="FF9900"/>
                </a:solidFill>
              </a:rPr>
              <a:t>² + 2.g.H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0² = 5² + 2.(-10).H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H=25/20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H=1,25m</a:t>
            </a:r>
            <a:endParaRPr lang="el-GR" altLang="pt-BR" sz="2400" b="0">
              <a:solidFill>
                <a:srgbClr val="FF9900"/>
              </a:solidFill>
            </a:endParaRPr>
          </a:p>
        </p:txBody>
      </p:sp>
      <p:sp>
        <p:nvSpPr>
          <p:cNvPr id="205832" name="Rectangle 8"/>
          <p:cNvSpPr>
            <a:spLocks noChangeArrowheads="1"/>
          </p:cNvSpPr>
          <p:nvPr/>
        </p:nvSpPr>
        <p:spPr bwMode="auto">
          <a:xfrm>
            <a:off x="6227763" y="2166938"/>
            <a:ext cx="374491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u="sng">
                <a:solidFill>
                  <a:srgbClr val="FF9900"/>
                </a:solidFill>
              </a:rPr>
              <a:t>Decomposição: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Vx = 8m/s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Vy = 5m/s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>
                <a:solidFill>
                  <a:srgbClr val="FF9900"/>
                </a:solidFill>
              </a:rPr>
              <a:t>t</a:t>
            </a:r>
            <a:r>
              <a:rPr lang="pt-BR" altLang="pt-BR" sz="2400" b="0" baseline="-18000">
                <a:solidFill>
                  <a:srgbClr val="FF9900"/>
                </a:solidFill>
              </a:rPr>
              <a:t>Total</a:t>
            </a:r>
            <a:r>
              <a:rPr lang="pt-BR" altLang="pt-BR" sz="2400" b="0">
                <a:solidFill>
                  <a:srgbClr val="FF9900"/>
                </a:solidFill>
              </a:rPr>
              <a:t> = 3s</a:t>
            </a:r>
            <a:endParaRPr lang="el-GR" altLang="pt-BR" sz="2400" b="0">
              <a:solidFill>
                <a:srgbClr val="FF9900"/>
              </a:solidFill>
            </a:endParaRPr>
          </a:p>
        </p:txBody>
      </p:sp>
      <p:grpSp>
        <p:nvGrpSpPr>
          <p:cNvPr id="2" name="Grupo 17"/>
          <p:cNvGrpSpPr>
            <a:grpSpLocks/>
          </p:cNvGrpSpPr>
          <p:nvPr/>
        </p:nvGrpSpPr>
        <p:grpSpPr bwMode="auto">
          <a:xfrm>
            <a:off x="168275" y="2343150"/>
            <a:ext cx="5761038" cy="2371725"/>
            <a:chOff x="0" y="2214186"/>
            <a:chExt cx="5761038" cy="2372104"/>
          </a:xfrm>
        </p:grpSpPr>
        <p:grpSp>
          <p:nvGrpSpPr>
            <p:cNvPr id="32775" name="Group 9"/>
            <p:cNvGrpSpPr>
              <a:grpSpLocks/>
            </p:cNvGrpSpPr>
            <p:nvPr/>
          </p:nvGrpSpPr>
          <p:grpSpPr bwMode="auto">
            <a:xfrm>
              <a:off x="0" y="2214186"/>
              <a:ext cx="5761038" cy="2372104"/>
              <a:chOff x="0" y="1365"/>
              <a:chExt cx="3629" cy="1263"/>
            </a:xfrm>
          </p:grpSpPr>
          <p:sp>
            <p:nvSpPr>
              <p:cNvPr id="32781" name="Line 10"/>
              <p:cNvSpPr>
                <a:spLocks noChangeShapeType="1"/>
              </p:cNvSpPr>
              <p:nvPr/>
            </p:nvSpPr>
            <p:spPr bwMode="auto">
              <a:xfrm>
                <a:off x="0" y="2112"/>
                <a:ext cx="362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782" name="Arc 11"/>
              <p:cNvSpPr>
                <a:spLocks/>
              </p:cNvSpPr>
              <p:nvPr/>
            </p:nvSpPr>
            <p:spPr bwMode="auto">
              <a:xfrm rot="5400000" flipH="1" flipV="1">
                <a:off x="1450" y="714"/>
                <a:ext cx="1035" cy="2793"/>
              </a:xfrm>
              <a:custGeom>
                <a:avLst/>
                <a:gdLst>
                  <a:gd name="T0" fmla="*/ 0 w 21600"/>
                  <a:gd name="T1" fmla="*/ 0 h 36816"/>
                  <a:gd name="T2" fmla="*/ 0 w 21600"/>
                  <a:gd name="T3" fmla="*/ 0 h 36816"/>
                  <a:gd name="T4" fmla="*/ 0 w 21600"/>
                  <a:gd name="T5" fmla="*/ 0 h 3681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6816"/>
                  <a:gd name="T11" fmla="*/ 21600 w 21600"/>
                  <a:gd name="T12" fmla="*/ 36816 h 368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6816" fill="none" extrusionOk="0">
                    <a:moveTo>
                      <a:pt x="11338" y="-1"/>
                    </a:moveTo>
                    <a:cubicBezTo>
                      <a:pt x="17716" y="3933"/>
                      <a:pt x="21600" y="10891"/>
                      <a:pt x="21600" y="18385"/>
                    </a:cubicBezTo>
                    <a:cubicBezTo>
                      <a:pt x="21600" y="25909"/>
                      <a:pt x="17683" y="32892"/>
                      <a:pt x="11263" y="36816"/>
                    </a:cubicBezTo>
                  </a:path>
                  <a:path w="21600" h="36816" stroke="0" extrusionOk="0">
                    <a:moveTo>
                      <a:pt x="11338" y="-1"/>
                    </a:moveTo>
                    <a:cubicBezTo>
                      <a:pt x="17716" y="3933"/>
                      <a:pt x="21600" y="10891"/>
                      <a:pt x="21600" y="18385"/>
                    </a:cubicBezTo>
                    <a:cubicBezTo>
                      <a:pt x="21600" y="25909"/>
                      <a:pt x="17683" y="32892"/>
                      <a:pt x="11263" y="36816"/>
                    </a:cubicBezTo>
                    <a:lnTo>
                      <a:pt x="0" y="18385"/>
                    </a:lnTo>
                    <a:lnTo>
                      <a:pt x="11338" y="-1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783" name="Line 12"/>
              <p:cNvSpPr>
                <a:spLocks noChangeShapeType="1"/>
              </p:cNvSpPr>
              <p:nvPr/>
            </p:nvSpPr>
            <p:spPr bwMode="auto">
              <a:xfrm flipV="1">
                <a:off x="541" y="1593"/>
                <a:ext cx="539" cy="519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784" name="Rectangle 13"/>
              <p:cNvSpPr>
                <a:spLocks noChangeArrowheads="1"/>
              </p:cNvSpPr>
              <p:nvPr/>
            </p:nvSpPr>
            <p:spPr bwMode="auto">
              <a:xfrm>
                <a:off x="629" y="1933"/>
                <a:ext cx="43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tabLst>
                    <a:tab pos="1568450" algn="l"/>
                  </a:tabLs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tabLst>
                    <a:tab pos="15684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000" b="0">
                    <a:solidFill>
                      <a:srgbClr val="FF9900"/>
                    </a:solidFill>
                  </a:rPr>
                  <a:t>30º</a:t>
                </a:r>
                <a:endParaRPr lang="el-GR" altLang="pt-BR" sz="2000" b="0">
                  <a:solidFill>
                    <a:srgbClr val="FF9900"/>
                  </a:solidFill>
                </a:endParaRPr>
              </a:p>
            </p:txBody>
          </p:sp>
          <p:sp>
            <p:nvSpPr>
              <p:cNvPr id="32785" name="Rectangle 14"/>
              <p:cNvSpPr>
                <a:spLocks noChangeArrowheads="1"/>
              </p:cNvSpPr>
              <p:nvPr/>
            </p:nvSpPr>
            <p:spPr bwMode="auto">
              <a:xfrm>
                <a:off x="993" y="1365"/>
                <a:ext cx="1032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tabLst>
                    <a:tab pos="1568450" algn="l"/>
                  </a:tabLs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tabLst>
                    <a:tab pos="15684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400" b="0">
                    <a:solidFill>
                      <a:srgbClr val="CC0000"/>
                    </a:solidFill>
                  </a:rPr>
                  <a:t>Vo=10m/s</a:t>
                </a:r>
                <a:endParaRPr lang="el-GR" altLang="pt-BR" sz="2400" b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2776" name="Grupo 16"/>
            <p:cNvGrpSpPr>
              <a:grpSpLocks/>
            </p:cNvGrpSpPr>
            <p:nvPr/>
          </p:nvGrpSpPr>
          <p:grpSpPr bwMode="auto">
            <a:xfrm>
              <a:off x="71406" y="2214554"/>
              <a:ext cx="3643338" cy="1387480"/>
              <a:chOff x="71406" y="2257420"/>
              <a:chExt cx="3643338" cy="1387480"/>
            </a:xfrm>
          </p:grpSpPr>
          <p:sp>
            <p:nvSpPr>
              <p:cNvPr id="32777" name="Rectangle 18"/>
              <p:cNvSpPr>
                <a:spLocks noChangeArrowheads="1"/>
              </p:cNvSpPr>
              <p:nvPr/>
            </p:nvSpPr>
            <p:spPr bwMode="auto">
              <a:xfrm>
                <a:off x="71406" y="2257420"/>
                <a:ext cx="1512888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tabLst>
                    <a:tab pos="1568450" algn="l"/>
                  </a:tabLs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tabLst>
                    <a:tab pos="15684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400" b="0">
                    <a:solidFill>
                      <a:srgbClr val="FFFF00"/>
                    </a:solidFill>
                  </a:rPr>
                  <a:t>V</a:t>
                </a:r>
                <a:r>
                  <a:rPr lang="pt-BR" altLang="pt-BR" sz="2400" b="0" baseline="-25000">
                    <a:solidFill>
                      <a:srgbClr val="FFFF00"/>
                    </a:solidFill>
                  </a:rPr>
                  <a:t>x</a:t>
                </a:r>
                <a:r>
                  <a:rPr lang="pt-BR" altLang="pt-BR" sz="2400" b="0">
                    <a:solidFill>
                      <a:srgbClr val="FFFF00"/>
                    </a:solidFill>
                  </a:rPr>
                  <a:t>=5m/s</a:t>
                </a:r>
                <a:endParaRPr lang="el-GR" altLang="pt-BR" sz="2400" b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2778" name="Line 19"/>
              <p:cNvSpPr>
                <a:spLocks noChangeShapeType="1"/>
              </p:cNvSpPr>
              <p:nvPr/>
            </p:nvSpPr>
            <p:spPr bwMode="auto">
              <a:xfrm>
                <a:off x="3132138" y="2636838"/>
                <a:ext cx="0" cy="1008062"/>
              </a:xfrm>
              <a:prstGeom prst="line">
                <a:avLst/>
              </a:prstGeom>
              <a:noFill/>
              <a:ln w="38100">
                <a:solidFill>
                  <a:srgbClr val="33CC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779" name="Rectangle 20"/>
              <p:cNvSpPr>
                <a:spLocks noChangeArrowheads="1"/>
              </p:cNvSpPr>
              <p:nvPr/>
            </p:nvSpPr>
            <p:spPr bwMode="auto">
              <a:xfrm>
                <a:off x="3138481" y="2901950"/>
                <a:ext cx="576263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tabLst>
                    <a:tab pos="1568450" algn="l"/>
                  </a:tabLs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tabLst>
                    <a:tab pos="15684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tabLst>
                    <a:tab pos="1568450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400" b="0">
                    <a:solidFill>
                      <a:srgbClr val="33CCFF"/>
                    </a:solidFill>
                  </a:rPr>
                  <a:t>H</a:t>
                </a:r>
                <a:endParaRPr lang="el-GR" altLang="pt-BR" sz="2400" b="0">
                  <a:solidFill>
                    <a:srgbClr val="33CCFF"/>
                  </a:solidFill>
                </a:endParaRPr>
              </a:p>
            </p:txBody>
          </p:sp>
          <p:sp>
            <p:nvSpPr>
              <p:cNvPr id="32780" name="Line 19"/>
              <p:cNvSpPr>
                <a:spLocks noChangeShapeType="1"/>
              </p:cNvSpPr>
              <p:nvPr/>
            </p:nvSpPr>
            <p:spPr bwMode="auto">
              <a:xfrm>
                <a:off x="857224" y="2635252"/>
                <a:ext cx="0" cy="1008062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/>
      <p:bldP spid="205830" grpId="0"/>
      <p:bldP spid="2058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9"/>
          <p:cNvSpPr txBox="1">
            <a:spLocks noChangeArrowheads="1"/>
          </p:cNvSpPr>
          <p:nvPr/>
        </p:nvSpPr>
        <p:spPr bwMode="auto">
          <a:xfrm>
            <a:off x="2179638" y="188913"/>
            <a:ext cx="4624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070800"/>
                </a:solidFill>
                <a:latin typeface="Futura Md BT"/>
              </a:rPr>
              <a:t>Lançamento horizontal</a:t>
            </a:r>
            <a:endParaRPr lang="pt-BR" altLang="pt-BR" sz="2000" b="0" i="0">
              <a:solidFill>
                <a:srgbClr val="070800"/>
              </a:solidFill>
              <a:latin typeface="Futura Md BT"/>
            </a:endParaRP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5749925" y="1484313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latin typeface="Futura Md BT"/>
              </a:rPr>
              <a:t>Eixo X</a:t>
            </a:r>
            <a:r>
              <a:rPr lang="pt-BR" altLang="pt-BR" sz="2400" b="0" i="0">
                <a:latin typeface="Futura Md BT"/>
              </a:rPr>
              <a:t> 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5762625" y="3141663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latin typeface="Futura Md BT"/>
              </a:rPr>
              <a:t>Eixo Y</a:t>
            </a: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5580063" y="2060575"/>
            <a:ext cx="2232025" cy="647700"/>
            <a:chOff x="3515" y="1298"/>
            <a:chExt cx="1406" cy="408"/>
          </a:xfrm>
        </p:grpSpPr>
        <p:sp>
          <p:nvSpPr>
            <p:cNvPr id="33811" name="Rectangle 45"/>
            <p:cNvSpPr>
              <a:spLocks noChangeArrowheads="1"/>
            </p:cNvSpPr>
            <p:nvPr/>
          </p:nvSpPr>
          <p:spPr bwMode="auto">
            <a:xfrm>
              <a:off x="3515" y="1298"/>
              <a:ext cx="1134" cy="408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33812" name="Text Box 44"/>
            <p:cNvSpPr txBox="1">
              <a:spLocks noChangeArrowheads="1"/>
            </p:cNvSpPr>
            <p:nvPr/>
          </p:nvSpPr>
          <p:spPr bwMode="auto">
            <a:xfrm>
              <a:off x="3605" y="1343"/>
              <a:ext cx="13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AFA1E"/>
                  </a:solidFill>
                </a:rPr>
                <a:t>A = v</a:t>
              </a:r>
              <a:r>
                <a:rPr lang="pt-BR" altLang="pt-BR" sz="2800" baseline="-25000">
                  <a:solidFill>
                    <a:srgbClr val="EAFA1E"/>
                  </a:solidFill>
                </a:rPr>
                <a:t>o </a:t>
              </a:r>
              <a:r>
                <a:rPr lang="pt-BR" altLang="pt-BR" sz="2800">
                  <a:solidFill>
                    <a:srgbClr val="EAFA1E"/>
                  </a:solidFill>
                </a:rPr>
                <a:t>.t</a:t>
              </a:r>
            </a:p>
          </p:txBody>
        </p: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4787900" y="3716338"/>
            <a:ext cx="3384550" cy="2735262"/>
            <a:chOff x="3016" y="2341"/>
            <a:chExt cx="2132" cy="1723"/>
          </a:xfrm>
        </p:grpSpPr>
        <p:sp>
          <p:nvSpPr>
            <p:cNvPr id="33800" name="Rectangle 55"/>
            <p:cNvSpPr>
              <a:spLocks noChangeArrowheads="1"/>
            </p:cNvSpPr>
            <p:nvPr/>
          </p:nvSpPr>
          <p:spPr bwMode="auto">
            <a:xfrm>
              <a:off x="3016" y="2341"/>
              <a:ext cx="1951" cy="1723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grpSp>
          <p:nvGrpSpPr>
            <p:cNvPr id="33801" name="Group 56"/>
            <p:cNvGrpSpPr>
              <a:grpSpLocks/>
            </p:cNvGrpSpPr>
            <p:nvPr/>
          </p:nvGrpSpPr>
          <p:grpSpPr bwMode="auto">
            <a:xfrm>
              <a:off x="3560" y="2387"/>
              <a:ext cx="1588" cy="636"/>
              <a:chOff x="3651" y="2387"/>
              <a:chExt cx="1588" cy="636"/>
            </a:xfrm>
          </p:grpSpPr>
          <p:sp>
            <p:nvSpPr>
              <p:cNvPr id="33808" name="Text Box 50"/>
              <p:cNvSpPr txBox="1">
                <a:spLocks noChangeArrowheads="1"/>
              </p:cNvSpPr>
              <p:nvPr/>
            </p:nvSpPr>
            <p:spPr bwMode="auto">
              <a:xfrm>
                <a:off x="3651" y="2487"/>
                <a:ext cx="57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AFA1E"/>
                    </a:solidFill>
                  </a:rPr>
                  <a:t>h = </a:t>
                </a:r>
                <a:r>
                  <a:rPr lang="pt-BR" altLang="pt-BR" sz="2800"/>
                  <a:t> </a:t>
                </a:r>
              </a:p>
            </p:txBody>
          </p:sp>
          <p:sp>
            <p:nvSpPr>
              <p:cNvPr id="33809" name="Text Box 51"/>
              <p:cNvSpPr txBox="1">
                <a:spLocks noChangeArrowheads="1"/>
              </p:cNvSpPr>
              <p:nvPr/>
            </p:nvSpPr>
            <p:spPr bwMode="auto">
              <a:xfrm>
                <a:off x="4059" y="2387"/>
                <a:ext cx="1180" cy="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AFA1E"/>
                    </a:solidFill>
                  </a:rPr>
                  <a:t>gt</a:t>
                </a:r>
                <a:r>
                  <a:rPr lang="pt-BR" altLang="pt-BR" sz="2800" baseline="30000">
                    <a:solidFill>
                      <a:srgbClr val="EAFA1E"/>
                    </a:solidFill>
                  </a:rPr>
                  <a:t>2</a:t>
                </a:r>
              </a:p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AFA1E"/>
                    </a:solidFill>
                  </a:rPr>
                  <a:t> 2</a:t>
                </a:r>
              </a:p>
            </p:txBody>
          </p:sp>
          <p:sp>
            <p:nvSpPr>
              <p:cNvPr id="33810" name="Line 52"/>
              <p:cNvSpPr>
                <a:spLocks noChangeShapeType="1"/>
              </p:cNvSpPr>
              <p:nvPr/>
            </p:nvSpPr>
            <p:spPr bwMode="auto">
              <a:xfrm>
                <a:off x="4072" y="2705"/>
                <a:ext cx="317" cy="0"/>
              </a:xfrm>
              <a:prstGeom prst="line">
                <a:avLst/>
              </a:prstGeom>
              <a:noFill/>
              <a:ln w="38100">
                <a:solidFill>
                  <a:srgbClr val="EAFA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3802" name="Text Box 53"/>
            <p:cNvSpPr txBox="1">
              <a:spLocks noChangeArrowheads="1"/>
            </p:cNvSpPr>
            <p:nvPr/>
          </p:nvSpPr>
          <p:spPr bwMode="auto">
            <a:xfrm>
              <a:off x="3515" y="3058"/>
              <a:ext cx="79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AFA1E"/>
                  </a:solidFill>
                </a:rPr>
                <a:t>v</a:t>
              </a:r>
              <a:r>
                <a:rPr lang="pt-BR" altLang="pt-BR" sz="2800" baseline="-25000">
                  <a:solidFill>
                    <a:srgbClr val="EAFA1E"/>
                  </a:solidFill>
                </a:rPr>
                <a:t>y</a:t>
              </a:r>
              <a:r>
                <a:rPr lang="pt-BR" altLang="pt-BR" sz="2800">
                  <a:solidFill>
                    <a:srgbClr val="EAFA1E"/>
                  </a:solidFill>
                </a:rPr>
                <a:t> = gt</a:t>
              </a:r>
            </a:p>
          </p:txBody>
        </p:sp>
        <p:grpSp>
          <p:nvGrpSpPr>
            <p:cNvPr id="33803" name="Group 61"/>
            <p:cNvGrpSpPr>
              <a:grpSpLocks/>
            </p:cNvGrpSpPr>
            <p:nvPr/>
          </p:nvGrpSpPr>
          <p:grpSpPr bwMode="auto">
            <a:xfrm>
              <a:off x="3130" y="3601"/>
              <a:ext cx="2018" cy="328"/>
              <a:chOff x="3138" y="3601"/>
              <a:chExt cx="2018" cy="328"/>
            </a:xfrm>
          </p:grpSpPr>
          <p:sp>
            <p:nvSpPr>
              <p:cNvPr id="33804" name="Text Box 54"/>
              <p:cNvSpPr txBox="1">
                <a:spLocks noChangeArrowheads="1"/>
              </p:cNvSpPr>
              <p:nvPr/>
            </p:nvSpPr>
            <p:spPr bwMode="auto">
              <a:xfrm>
                <a:off x="3138" y="3601"/>
                <a:ext cx="201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AFA1E"/>
                    </a:solidFill>
                  </a:rPr>
                  <a:t>  v</a:t>
                </a:r>
                <a:r>
                  <a:rPr lang="pt-BR" altLang="pt-BR" sz="2800" baseline="-25000">
                    <a:solidFill>
                      <a:srgbClr val="EAFA1E"/>
                    </a:solidFill>
                  </a:rPr>
                  <a:t>y</a:t>
                </a:r>
                <a:r>
                  <a:rPr lang="pt-BR" altLang="pt-BR" sz="2800">
                    <a:solidFill>
                      <a:srgbClr val="EAFA1E"/>
                    </a:solidFill>
                  </a:rPr>
                  <a:t> =   2g</a:t>
                </a:r>
                <a:r>
                  <a:rPr lang="el-GR" altLang="pt-BR" sz="2800">
                    <a:solidFill>
                      <a:srgbClr val="EAFA1E"/>
                    </a:solidFill>
                  </a:rPr>
                  <a:t>Δ</a:t>
                </a:r>
                <a:r>
                  <a:rPr lang="pt-BR" altLang="pt-BR" sz="2800">
                    <a:solidFill>
                      <a:srgbClr val="EAFA1E"/>
                    </a:solidFill>
                  </a:rPr>
                  <a:t>h</a:t>
                </a:r>
              </a:p>
            </p:txBody>
          </p:sp>
          <p:sp>
            <p:nvSpPr>
              <p:cNvPr id="33805" name="Line 58"/>
              <p:cNvSpPr>
                <a:spLocks noChangeShapeType="1"/>
              </p:cNvSpPr>
              <p:nvPr/>
            </p:nvSpPr>
            <p:spPr bwMode="auto">
              <a:xfrm>
                <a:off x="3787" y="3793"/>
                <a:ext cx="46" cy="136"/>
              </a:xfrm>
              <a:prstGeom prst="line">
                <a:avLst/>
              </a:prstGeom>
              <a:noFill/>
              <a:ln w="38100">
                <a:solidFill>
                  <a:srgbClr val="EAFA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806" name="Line 59"/>
              <p:cNvSpPr>
                <a:spLocks noChangeShapeType="1"/>
              </p:cNvSpPr>
              <p:nvPr/>
            </p:nvSpPr>
            <p:spPr bwMode="auto">
              <a:xfrm flipV="1">
                <a:off x="3833" y="3612"/>
                <a:ext cx="45" cy="317"/>
              </a:xfrm>
              <a:prstGeom prst="line">
                <a:avLst/>
              </a:prstGeom>
              <a:noFill/>
              <a:ln w="38100">
                <a:solidFill>
                  <a:srgbClr val="EAFA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807" name="Line 60"/>
              <p:cNvSpPr>
                <a:spLocks noChangeShapeType="1"/>
              </p:cNvSpPr>
              <p:nvPr/>
            </p:nvSpPr>
            <p:spPr bwMode="auto">
              <a:xfrm>
                <a:off x="3878" y="3612"/>
                <a:ext cx="635" cy="0"/>
              </a:xfrm>
              <a:prstGeom prst="line">
                <a:avLst/>
              </a:prstGeom>
              <a:noFill/>
              <a:ln w="38100">
                <a:solidFill>
                  <a:srgbClr val="EAFA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pic>
        <p:nvPicPr>
          <p:cNvPr id="17478" name="Picture 70" descr="2006-01-07_23-23-03-1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424815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0" grpId="0"/>
      <p:bldP spid="174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571500" y="115888"/>
            <a:ext cx="8135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i="0">
                <a:solidFill>
                  <a:srgbClr val="FFFF00"/>
                </a:solidFill>
                <a:latin typeface="Futura XBlk BT"/>
              </a:rPr>
              <a:t>Movimento circular uniforme (MCU)</a:t>
            </a:r>
          </a:p>
        </p:txBody>
      </p:sp>
      <p:pic>
        <p:nvPicPr>
          <p:cNvPr id="23561" name="Picture 9" descr="marcelo - m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825500"/>
            <a:ext cx="3214687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4132263" y="3082925"/>
            <a:ext cx="1368425" cy="989013"/>
            <a:chOff x="2562" y="799"/>
            <a:chExt cx="862" cy="623"/>
          </a:xfrm>
        </p:grpSpPr>
        <p:sp>
          <p:nvSpPr>
            <p:cNvPr id="34829" name="Rectangle 56"/>
            <p:cNvSpPr>
              <a:spLocks noChangeArrowheads="1"/>
            </p:cNvSpPr>
            <p:nvPr/>
          </p:nvSpPr>
          <p:spPr bwMode="auto">
            <a:xfrm>
              <a:off x="2562" y="799"/>
              <a:ext cx="862" cy="590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grpSp>
          <p:nvGrpSpPr>
            <p:cNvPr id="34830" name="Group 26"/>
            <p:cNvGrpSpPr>
              <a:grpSpLocks/>
            </p:cNvGrpSpPr>
            <p:nvPr/>
          </p:nvGrpSpPr>
          <p:grpSpPr bwMode="auto">
            <a:xfrm>
              <a:off x="2562" y="799"/>
              <a:ext cx="772" cy="623"/>
              <a:chOff x="1202" y="1888"/>
              <a:chExt cx="772" cy="623"/>
            </a:xfrm>
          </p:grpSpPr>
          <p:sp>
            <p:nvSpPr>
              <p:cNvPr id="34831" name="Text Box 22"/>
              <p:cNvSpPr txBox="1">
                <a:spLocks noChangeArrowheads="1"/>
              </p:cNvSpPr>
              <p:nvPr/>
            </p:nvSpPr>
            <p:spPr bwMode="auto">
              <a:xfrm>
                <a:off x="1202" y="2024"/>
                <a:ext cx="44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AFA1E"/>
                    </a:solidFill>
                  </a:rPr>
                  <a:t>T =</a:t>
                </a:r>
              </a:p>
            </p:txBody>
          </p:sp>
          <p:grpSp>
            <p:nvGrpSpPr>
              <p:cNvPr id="34832" name="Group 25"/>
              <p:cNvGrpSpPr>
                <a:grpSpLocks/>
              </p:cNvGrpSpPr>
              <p:nvPr/>
            </p:nvGrpSpPr>
            <p:grpSpPr bwMode="auto">
              <a:xfrm>
                <a:off x="1701" y="1888"/>
                <a:ext cx="273" cy="623"/>
                <a:chOff x="2244" y="1888"/>
                <a:chExt cx="273" cy="623"/>
              </a:xfrm>
            </p:grpSpPr>
            <p:sp>
              <p:nvSpPr>
                <p:cNvPr id="34833" name="Line 23"/>
                <p:cNvSpPr>
                  <a:spLocks noChangeShapeType="1"/>
                </p:cNvSpPr>
                <p:nvPr/>
              </p:nvSpPr>
              <p:spPr bwMode="auto">
                <a:xfrm>
                  <a:off x="2245" y="2205"/>
                  <a:ext cx="227" cy="0"/>
                </a:xfrm>
                <a:prstGeom prst="line">
                  <a:avLst/>
                </a:prstGeom>
                <a:noFill/>
                <a:ln w="38100">
                  <a:solidFill>
                    <a:srgbClr val="EAFA1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83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244" y="1888"/>
                  <a:ext cx="273" cy="6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90000"/>
                    <a:buFont typeface="Wingdings" pitchFamily="2" charset="2"/>
                    <a:buBlip>
                      <a:blip r:embed="rId2"/>
                    </a:buBlip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itchFamily="2" charset="2"/>
                    <a:buBlip>
                      <a:blip r:embed="rId3"/>
                    </a:buBlip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90000"/>
                    <a:buFont typeface="Wingdings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10000"/>
                    </a:spcBef>
                    <a:buClrTx/>
                    <a:buSzTx/>
                    <a:buFontTx/>
                    <a:buNone/>
                  </a:pPr>
                  <a:r>
                    <a:rPr lang="pt-BR" altLang="pt-BR" sz="2800">
                      <a:solidFill>
                        <a:srgbClr val="EAFA1E"/>
                      </a:solidFill>
                    </a:rPr>
                    <a:t>t</a:t>
                  </a:r>
                </a:p>
                <a:p>
                  <a:pPr eaLnBrk="1" hangingPunct="1">
                    <a:spcBef>
                      <a:spcPct val="10000"/>
                    </a:spcBef>
                    <a:buClrTx/>
                    <a:buSzTx/>
                    <a:buFontTx/>
                    <a:buNone/>
                  </a:pPr>
                  <a:r>
                    <a:rPr lang="pt-BR" altLang="pt-BR" sz="2800">
                      <a:solidFill>
                        <a:srgbClr val="EAFA1E"/>
                      </a:solidFill>
                    </a:rPr>
                    <a:t>n</a:t>
                  </a:r>
                </a:p>
              </p:txBody>
            </p:sp>
          </p:grpSp>
        </p:grpSp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7072313" y="5357813"/>
            <a:ext cx="1368425" cy="989012"/>
            <a:chOff x="2562" y="1401"/>
            <a:chExt cx="862" cy="623"/>
          </a:xfrm>
        </p:grpSpPr>
        <p:sp>
          <p:nvSpPr>
            <p:cNvPr id="34824" name="Rectangle 57"/>
            <p:cNvSpPr>
              <a:spLocks noChangeArrowheads="1"/>
            </p:cNvSpPr>
            <p:nvPr/>
          </p:nvSpPr>
          <p:spPr bwMode="auto">
            <a:xfrm>
              <a:off x="2562" y="1434"/>
              <a:ext cx="862" cy="590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grpSp>
          <p:nvGrpSpPr>
            <p:cNvPr id="34825" name="Group 32"/>
            <p:cNvGrpSpPr>
              <a:grpSpLocks/>
            </p:cNvGrpSpPr>
            <p:nvPr/>
          </p:nvGrpSpPr>
          <p:grpSpPr bwMode="auto">
            <a:xfrm>
              <a:off x="2653" y="1401"/>
              <a:ext cx="635" cy="623"/>
              <a:chOff x="1338" y="2535"/>
              <a:chExt cx="635" cy="623"/>
            </a:xfrm>
          </p:grpSpPr>
          <p:sp>
            <p:nvSpPr>
              <p:cNvPr id="34826" name="Text Box 28"/>
              <p:cNvSpPr txBox="1">
                <a:spLocks noChangeArrowheads="1"/>
              </p:cNvSpPr>
              <p:nvPr/>
            </p:nvSpPr>
            <p:spPr bwMode="auto">
              <a:xfrm>
                <a:off x="1338" y="2671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AFA1E"/>
                    </a:solidFill>
                  </a:rPr>
                  <a:t>f =</a:t>
                </a:r>
              </a:p>
            </p:txBody>
          </p:sp>
          <p:sp>
            <p:nvSpPr>
              <p:cNvPr id="34827" name="Line 30"/>
              <p:cNvSpPr>
                <a:spLocks noChangeShapeType="1"/>
              </p:cNvSpPr>
              <p:nvPr/>
            </p:nvSpPr>
            <p:spPr bwMode="auto">
              <a:xfrm>
                <a:off x="1746" y="2852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EAFA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828" name="Text Box 31"/>
              <p:cNvSpPr txBox="1">
                <a:spLocks noChangeArrowheads="1"/>
              </p:cNvSpPr>
              <p:nvPr/>
            </p:nvSpPr>
            <p:spPr bwMode="auto">
              <a:xfrm>
                <a:off x="1700" y="2535"/>
                <a:ext cx="273" cy="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10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AFA1E"/>
                    </a:solidFill>
                  </a:rPr>
                  <a:t>n</a:t>
                </a:r>
              </a:p>
              <a:p>
                <a:pPr eaLnBrk="1" hangingPunct="1">
                  <a:spcBef>
                    <a:spcPct val="10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AFA1E"/>
                    </a:solidFill>
                  </a:rPr>
                  <a:t>t</a:t>
                </a:r>
              </a:p>
            </p:txBody>
          </p:sp>
        </p:grpSp>
      </p:grpSp>
      <p:sp>
        <p:nvSpPr>
          <p:cNvPr id="23585" name="Text Box 33"/>
          <p:cNvSpPr txBox="1">
            <a:spLocks noChangeArrowheads="1"/>
          </p:cNvSpPr>
          <p:nvPr/>
        </p:nvSpPr>
        <p:spPr bwMode="auto">
          <a:xfrm>
            <a:off x="455613" y="1071563"/>
            <a:ext cx="497363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FFFF00"/>
                </a:solidFill>
              </a:rPr>
              <a:t>Período (constante)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/>
              <a:t>É o tempo necessário para a partícula realizar uma  volta completa.</a:t>
            </a:r>
          </a:p>
        </p:txBody>
      </p:sp>
      <p:sp>
        <p:nvSpPr>
          <p:cNvPr id="53" name="Text Box 33"/>
          <p:cNvSpPr txBox="1">
            <a:spLocks noChangeArrowheads="1"/>
          </p:cNvSpPr>
          <p:nvPr/>
        </p:nvSpPr>
        <p:spPr bwMode="auto">
          <a:xfrm>
            <a:off x="428625" y="4438650"/>
            <a:ext cx="64293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FFFF00"/>
                </a:solidFill>
              </a:rPr>
              <a:t>Frequência (constante)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/>
              <a:t>É a relação entre o número de voltas realizada pela partícula em certo intervalo de tempo.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5" grpId="0"/>
      <p:bldP spid="5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571500" y="115888"/>
            <a:ext cx="8135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i="0">
                <a:solidFill>
                  <a:srgbClr val="FFFF00"/>
                </a:solidFill>
                <a:latin typeface="Futura XBlk BT"/>
              </a:rPr>
              <a:t>Movimento circular uniforme (MCU)</a:t>
            </a:r>
          </a:p>
        </p:txBody>
      </p:sp>
      <p:pic>
        <p:nvPicPr>
          <p:cNvPr id="35843" name="Picture 9" descr="marcelo - m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754063"/>
            <a:ext cx="2928937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87" name="Text Box 35"/>
          <p:cNvSpPr txBox="1">
            <a:spLocks noChangeArrowheads="1"/>
          </p:cNvSpPr>
          <p:nvPr/>
        </p:nvSpPr>
        <p:spPr bwMode="auto">
          <a:xfrm>
            <a:off x="142875" y="906463"/>
            <a:ext cx="55006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i="0">
                <a:solidFill>
                  <a:srgbClr val="FF0000"/>
                </a:solidFill>
              </a:rPr>
              <a:t>Velocidade linear ou tangencial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/>
              <a:t>É a velocidade correspondente a distância percorrida (circunferência) em certo intervalo de tempo. </a:t>
            </a: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3914775" y="2847975"/>
            <a:ext cx="1657350" cy="1009650"/>
            <a:chOff x="3424" y="2115"/>
            <a:chExt cx="1044" cy="636"/>
          </a:xfrm>
        </p:grpSpPr>
        <p:sp>
          <p:nvSpPr>
            <p:cNvPr id="35865" name="Rectangle 60"/>
            <p:cNvSpPr>
              <a:spLocks noChangeArrowheads="1"/>
            </p:cNvSpPr>
            <p:nvPr/>
          </p:nvSpPr>
          <p:spPr bwMode="auto">
            <a:xfrm>
              <a:off x="3424" y="2115"/>
              <a:ext cx="998" cy="635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grpSp>
          <p:nvGrpSpPr>
            <p:cNvPr id="35866" name="Group 40"/>
            <p:cNvGrpSpPr>
              <a:grpSpLocks/>
            </p:cNvGrpSpPr>
            <p:nvPr/>
          </p:nvGrpSpPr>
          <p:grpSpPr bwMode="auto">
            <a:xfrm>
              <a:off x="3425" y="2115"/>
              <a:ext cx="1043" cy="636"/>
              <a:chOff x="839" y="2567"/>
              <a:chExt cx="1043" cy="636"/>
            </a:xfrm>
          </p:grpSpPr>
          <p:sp>
            <p:nvSpPr>
              <p:cNvPr id="35867" name="Text Box 37"/>
              <p:cNvSpPr txBox="1">
                <a:spLocks noChangeArrowheads="1"/>
              </p:cNvSpPr>
              <p:nvPr/>
            </p:nvSpPr>
            <p:spPr bwMode="auto">
              <a:xfrm>
                <a:off x="839" y="2703"/>
                <a:ext cx="7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</a:rPr>
                  <a:t>v = </a:t>
                </a:r>
              </a:p>
            </p:txBody>
          </p:sp>
          <p:sp>
            <p:nvSpPr>
              <p:cNvPr id="35868" name="Text Box 38"/>
              <p:cNvSpPr txBox="1">
                <a:spLocks noChangeArrowheads="1"/>
              </p:cNvSpPr>
              <p:nvPr/>
            </p:nvSpPr>
            <p:spPr bwMode="auto">
              <a:xfrm>
                <a:off x="1246" y="2567"/>
                <a:ext cx="636" cy="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  <a:cs typeface="Arial" pitchFamily="34" charset="0"/>
                  </a:rPr>
                  <a:t>2</a:t>
                </a:r>
                <a:r>
                  <a:rPr lang="el-GR" altLang="pt-BR" sz="2800">
                    <a:solidFill>
                      <a:srgbClr val="E9FA0E"/>
                    </a:solidFill>
                    <a:cs typeface="Arial" pitchFamily="34" charset="0"/>
                  </a:rPr>
                  <a:t>π</a:t>
                </a:r>
                <a:r>
                  <a:rPr lang="pt-BR" altLang="pt-BR" sz="2800">
                    <a:solidFill>
                      <a:srgbClr val="E9FA0E"/>
                    </a:solidFill>
                    <a:cs typeface="Arial" pitchFamily="34" charset="0"/>
                  </a:rPr>
                  <a:t>R</a:t>
                </a:r>
                <a:endParaRPr lang="el-GR" altLang="pt-BR" sz="2800">
                  <a:solidFill>
                    <a:srgbClr val="E9FA0E"/>
                  </a:solidFill>
                  <a:cs typeface="Arial" pitchFamily="34" charset="0"/>
                </a:endParaRPr>
              </a:p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  <a:cs typeface="Arial" pitchFamily="34" charset="0"/>
                  </a:rPr>
                  <a:t>  T</a:t>
                </a:r>
                <a:endParaRPr lang="el-GR" altLang="pt-BR" sz="2800">
                  <a:solidFill>
                    <a:srgbClr val="E9FA0E"/>
                  </a:solidFill>
                  <a:cs typeface="Arial" pitchFamily="34" charset="0"/>
                </a:endParaRPr>
              </a:p>
            </p:txBody>
          </p:sp>
          <p:sp>
            <p:nvSpPr>
              <p:cNvPr id="35869" name="Line 39"/>
              <p:cNvSpPr>
                <a:spLocks noChangeShapeType="1"/>
              </p:cNvSpPr>
              <p:nvPr/>
            </p:nvSpPr>
            <p:spPr bwMode="auto">
              <a:xfrm>
                <a:off x="1292" y="2884"/>
                <a:ext cx="454" cy="2"/>
              </a:xfrm>
              <a:prstGeom prst="line">
                <a:avLst/>
              </a:prstGeom>
              <a:noFill/>
              <a:ln w="38100">
                <a:solidFill>
                  <a:srgbClr val="EAFA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1357313" y="3257550"/>
            <a:ext cx="1685925" cy="576263"/>
            <a:chOff x="4494" y="2251"/>
            <a:chExt cx="1062" cy="363"/>
          </a:xfrm>
        </p:grpSpPr>
        <p:sp>
          <p:nvSpPr>
            <p:cNvPr id="35863" name="Rectangle 63"/>
            <p:cNvSpPr>
              <a:spLocks noChangeArrowheads="1"/>
            </p:cNvSpPr>
            <p:nvPr/>
          </p:nvSpPr>
          <p:spPr bwMode="auto">
            <a:xfrm>
              <a:off x="4513" y="2251"/>
              <a:ext cx="1043" cy="363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35864" name="Text Box 43"/>
            <p:cNvSpPr txBox="1">
              <a:spLocks noChangeArrowheads="1"/>
            </p:cNvSpPr>
            <p:nvPr/>
          </p:nvSpPr>
          <p:spPr bwMode="auto">
            <a:xfrm>
              <a:off x="4494" y="2251"/>
              <a:ext cx="10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v = 2</a:t>
              </a:r>
              <a:r>
                <a:rPr lang="el-GR" altLang="pt-BR" sz="2800">
                  <a:solidFill>
                    <a:srgbClr val="E9FA0E"/>
                  </a:solidFill>
                  <a:cs typeface="Arial" pitchFamily="34" charset="0"/>
                </a:rPr>
                <a:t>π</a:t>
              </a:r>
              <a:r>
                <a:rPr lang="pt-BR" altLang="pt-BR" sz="2800">
                  <a:solidFill>
                    <a:srgbClr val="E9FA0E"/>
                  </a:solidFill>
                  <a:cs typeface="Arial" pitchFamily="34" charset="0"/>
                </a:rPr>
                <a:t>Rf</a:t>
              </a:r>
              <a:endParaRPr lang="el-GR" altLang="pt-BR" sz="2800">
                <a:solidFill>
                  <a:srgbClr val="E9FA0E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7072313" y="4857750"/>
            <a:ext cx="1657350" cy="1081088"/>
            <a:chOff x="3424" y="2794"/>
            <a:chExt cx="1044" cy="681"/>
          </a:xfrm>
        </p:grpSpPr>
        <p:sp>
          <p:nvSpPr>
            <p:cNvPr id="35858" name="Rectangle 61"/>
            <p:cNvSpPr>
              <a:spLocks noChangeArrowheads="1"/>
            </p:cNvSpPr>
            <p:nvPr/>
          </p:nvSpPr>
          <p:spPr bwMode="auto">
            <a:xfrm>
              <a:off x="3424" y="2840"/>
              <a:ext cx="998" cy="635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grpSp>
          <p:nvGrpSpPr>
            <p:cNvPr id="35859" name="Group 48"/>
            <p:cNvGrpSpPr>
              <a:grpSpLocks/>
            </p:cNvGrpSpPr>
            <p:nvPr/>
          </p:nvGrpSpPr>
          <p:grpSpPr bwMode="auto">
            <a:xfrm>
              <a:off x="3425" y="2794"/>
              <a:ext cx="1043" cy="636"/>
              <a:chOff x="3425" y="2749"/>
              <a:chExt cx="1043" cy="636"/>
            </a:xfrm>
          </p:grpSpPr>
          <p:sp>
            <p:nvSpPr>
              <p:cNvPr id="35860" name="Text Box 45"/>
              <p:cNvSpPr txBox="1">
                <a:spLocks noChangeArrowheads="1"/>
              </p:cNvSpPr>
              <p:nvPr/>
            </p:nvSpPr>
            <p:spPr bwMode="auto">
              <a:xfrm>
                <a:off x="3425" y="2885"/>
                <a:ext cx="7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l-GR" altLang="pt-BR" sz="2800">
                    <a:solidFill>
                      <a:srgbClr val="E9FA0E"/>
                    </a:solidFill>
                    <a:cs typeface="Arial" pitchFamily="34" charset="0"/>
                  </a:rPr>
                  <a:t>ω</a:t>
                </a:r>
                <a:r>
                  <a:rPr lang="pt-BR" altLang="pt-BR" sz="2800">
                    <a:solidFill>
                      <a:srgbClr val="E9FA0E"/>
                    </a:solidFill>
                  </a:rPr>
                  <a:t> = </a:t>
                </a:r>
              </a:p>
            </p:txBody>
          </p:sp>
          <p:sp>
            <p:nvSpPr>
              <p:cNvPr id="35861" name="Text Box 46"/>
              <p:cNvSpPr txBox="1">
                <a:spLocks noChangeArrowheads="1"/>
              </p:cNvSpPr>
              <p:nvPr/>
            </p:nvSpPr>
            <p:spPr bwMode="auto">
              <a:xfrm>
                <a:off x="3832" y="2749"/>
                <a:ext cx="636" cy="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  <a:cs typeface="Arial" pitchFamily="34" charset="0"/>
                  </a:rPr>
                  <a:t>2</a:t>
                </a:r>
                <a:r>
                  <a:rPr lang="el-GR" altLang="pt-BR" sz="2800">
                    <a:solidFill>
                      <a:srgbClr val="E9FA0E"/>
                    </a:solidFill>
                    <a:cs typeface="Arial" pitchFamily="34" charset="0"/>
                  </a:rPr>
                  <a:t>π</a:t>
                </a:r>
              </a:p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  <a:cs typeface="Arial" pitchFamily="34" charset="0"/>
                  </a:rPr>
                  <a:t>  T</a:t>
                </a:r>
                <a:endParaRPr lang="el-GR" altLang="pt-BR" sz="2800">
                  <a:solidFill>
                    <a:srgbClr val="E9FA0E"/>
                  </a:solidFill>
                  <a:cs typeface="Arial" pitchFamily="34" charset="0"/>
                </a:endParaRPr>
              </a:p>
            </p:txBody>
          </p:sp>
          <p:sp>
            <p:nvSpPr>
              <p:cNvPr id="35862" name="Line 47"/>
              <p:cNvSpPr>
                <a:spLocks noChangeShapeType="1"/>
              </p:cNvSpPr>
              <p:nvPr/>
            </p:nvSpPr>
            <p:spPr bwMode="auto">
              <a:xfrm>
                <a:off x="3924" y="3066"/>
                <a:ext cx="317" cy="1"/>
              </a:xfrm>
              <a:prstGeom prst="line">
                <a:avLst/>
              </a:prstGeom>
              <a:noFill/>
              <a:ln w="38100">
                <a:solidFill>
                  <a:srgbClr val="EAFA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6929438" y="4071938"/>
            <a:ext cx="1685925" cy="576262"/>
            <a:chOff x="4494" y="2931"/>
            <a:chExt cx="1062" cy="363"/>
          </a:xfrm>
        </p:grpSpPr>
        <p:sp>
          <p:nvSpPr>
            <p:cNvPr id="35856" name="Rectangle 64"/>
            <p:cNvSpPr>
              <a:spLocks noChangeArrowheads="1"/>
            </p:cNvSpPr>
            <p:nvPr/>
          </p:nvSpPr>
          <p:spPr bwMode="auto">
            <a:xfrm>
              <a:off x="4513" y="2931"/>
              <a:ext cx="1043" cy="363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35857" name="Text Box 49"/>
            <p:cNvSpPr txBox="1">
              <a:spLocks noChangeArrowheads="1"/>
            </p:cNvSpPr>
            <p:nvPr/>
          </p:nvSpPr>
          <p:spPr bwMode="auto">
            <a:xfrm>
              <a:off x="4494" y="2967"/>
              <a:ext cx="101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 </a:t>
              </a:r>
              <a:r>
                <a:rPr lang="el-GR" altLang="pt-BR" sz="2400">
                  <a:solidFill>
                    <a:srgbClr val="E9FA0E"/>
                  </a:solidFill>
                </a:rPr>
                <a:t>ω</a:t>
              </a:r>
              <a:r>
                <a:rPr lang="pt-BR" altLang="pt-BR" sz="2800">
                  <a:solidFill>
                    <a:srgbClr val="E9FA0E"/>
                  </a:solidFill>
                </a:rPr>
                <a:t> = 2</a:t>
              </a:r>
              <a:r>
                <a:rPr lang="el-GR" altLang="pt-BR" sz="2800">
                  <a:solidFill>
                    <a:srgbClr val="E9FA0E"/>
                  </a:solidFill>
                  <a:cs typeface="Arial" pitchFamily="34" charset="0"/>
                </a:rPr>
                <a:t>π</a:t>
              </a:r>
              <a:r>
                <a:rPr lang="pt-BR" altLang="pt-BR" sz="2800">
                  <a:solidFill>
                    <a:srgbClr val="E9FA0E"/>
                  </a:solidFill>
                  <a:cs typeface="Arial" pitchFamily="34" charset="0"/>
                </a:rPr>
                <a:t> f</a:t>
              </a:r>
              <a:endParaRPr lang="el-GR" altLang="pt-BR" sz="2800">
                <a:solidFill>
                  <a:srgbClr val="E9FA0E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upo 38"/>
          <p:cNvGrpSpPr>
            <a:grpSpLocks/>
          </p:cNvGrpSpPr>
          <p:nvPr/>
        </p:nvGrpSpPr>
        <p:grpSpPr bwMode="auto">
          <a:xfrm>
            <a:off x="5270500" y="6143625"/>
            <a:ext cx="1944688" cy="527050"/>
            <a:chOff x="7500958" y="6000768"/>
            <a:chExt cx="1944687" cy="527551"/>
          </a:xfrm>
        </p:grpSpPr>
        <p:grpSp>
          <p:nvGrpSpPr>
            <p:cNvPr id="35852" name="Group 69"/>
            <p:cNvGrpSpPr>
              <a:grpSpLocks/>
            </p:cNvGrpSpPr>
            <p:nvPr/>
          </p:nvGrpSpPr>
          <p:grpSpPr bwMode="auto">
            <a:xfrm>
              <a:off x="7500958" y="6048894"/>
              <a:ext cx="1944687" cy="479425"/>
              <a:chOff x="168" y="709"/>
              <a:chExt cx="3302" cy="1826"/>
            </a:xfrm>
          </p:grpSpPr>
          <p:sp>
            <p:nvSpPr>
              <p:cNvPr id="35854" name="Rectangle 70"/>
              <p:cNvSpPr>
                <a:spLocks noChangeArrowheads="1"/>
              </p:cNvSpPr>
              <p:nvPr/>
            </p:nvSpPr>
            <p:spPr bwMode="auto">
              <a:xfrm>
                <a:off x="204" y="709"/>
                <a:ext cx="3266" cy="1361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  <p:sp>
            <p:nvSpPr>
              <p:cNvPr id="35855" name="Rectangle 71"/>
              <p:cNvSpPr>
                <a:spLocks noChangeArrowheads="1"/>
              </p:cNvSpPr>
              <p:nvPr/>
            </p:nvSpPr>
            <p:spPr bwMode="auto">
              <a:xfrm>
                <a:off x="168" y="794"/>
                <a:ext cx="3210" cy="1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>
                  <a:solidFill>
                    <a:srgbClr val="E9FA0E"/>
                  </a:solidFill>
                </a:endParaRPr>
              </a:p>
            </p:txBody>
          </p:sp>
        </p:grpSp>
        <p:sp>
          <p:nvSpPr>
            <p:cNvPr id="35853" name="Rectangle 78"/>
            <p:cNvSpPr>
              <a:spLocks noChangeArrowheads="1"/>
            </p:cNvSpPr>
            <p:nvPr/>
          </p:nvSpPr>
          <p:spPr bwMode="auto">
            <a:xfrm>
              <a:off x="7767637" y="6000768"/>
              <a:ext cx="13763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solidFill>
                    <a:srgbClr val="E9FA0E"/>
                  </a:solidFill>
                </a:rPr>
                <a:t>V = </a:t>
              </a:r>
              <a:r>
                <a:rPr lang="el-GR" altLang="pt-BR" sz="2400">
                  <a:solidFill>
                    <a:srgbClr val="E9FA0E"/>
                  </a:solidFill>
                </a:rPr>
                <a:t>ω</a:t>
              </a:r>
              <a:r>
                <a:rPr lang="de-DE" altLang="pt-BR" sz="2400">
                  <a:solidFill>
                    <a:srgbClr val="E9FA0E"/>
                  </a:solidFill>
                </a:rPr>
                <a:t> .R</a:t>
              </a:r>
              <a:endParaRPr lang="pt-BR" altLang="pt-BR" sz="2400">
                <a:solidFill>
                  <a:srgbClr val="E9FA0E"/>
                </a:solidFill>
              </a:endParaRPr>
            </a:p>
          </p:txBody>
        </p:sp>
      </p:grp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214313" y="3929063"/>
            <a:ext cx="67151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i="0">
                <a:solidFill>
                  <a:srgbClr val="FF0000"/>
                </a:solidFill>
              </a:rPr>
              <a:t>Velocidade angular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/>
              <a:t>É a velocidade correspondente ao ângulo descrito pelo raio ligado a partícula em certo intervalo de tempo. </a:t>
            </a:r>
          </a:p>
        </p:txBody>
      </p:sp>
      <p:sp>
        <p:nvSpPr>
          <p:cNvPr id="40" name="Text Box 35"/>
          <p:cNvSpPr txBox="1">
            <a:spLocks noChangeArrowheads="1"/>
          </p:cNvSpPr>
          <p:nvPr/>
        </p:nvSpPr>
        <p:spPr bwMode="auto">
          <a:xfrm>
            <a:off x="366713" y="5929313"/>
            <a:ext cx="44910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i="0">
                <a:solidFill>
                  <a:srgbClr val="FF0000"/>
                </a:solidFill>
              </a:rPr>
              <a:t>Relação entre velocidade linear e angular</a:t>
            </a:r>
            <a:r>
              <a:rPr lang="pt-BR" altLang="pt-BR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7" grpId="0"/>
      <p:bldP spid="38" grpId="0"/>
      <p:bldP spid="4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571500" y="115888"/>
            <a:ext cx="8135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i="0">
                <a:solidFill>
                  <a:srgbClr val="FFFF00"/>
                </a:solidFill>
                <a:latin typeface="Futura XBlk BT"/>
              </a:rPr>
              <a:t>Movimento circular uniforme (MCU)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14313" y="857250"/>
            <a:ext cx="4572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i="0">
                <a:solidFill>
                  <a:srgbClr val="FF0000"/>
                </a:solidFill>
                <a:latin typeface="Futura Md BT"/>
              </a:rPr>
              <a:t>Aceleração centrípeta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i="0">
                <a:latin typeface="Futura Md BT"/>
              </a:rPr>
              <a:t>É a aceleração provenientes da variação da direção do vetor velocidade. É constante em módulo.</a:t>
            </a:r>
          </a:p>
        </p:txBody>
      </p:sp>
      <p:pic>
        <p:nvPicPr>
          <p:cNvPr id="36868" name="Picture 9" descr="marcelo - m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825500"/>
            <a:ext cx="3786188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5343525" y="5429250"/>
            <a:ext cx="1728788" cy="1009650"/>
            <a:chOff x="3424" y="3565"/>
            <a:chExt cx="1089" cy="636"/>
          </a:xfrm>
        </p:grpSpPr>
        <p:sp>
          <p:nvSpPr>
            <p:cNvPr id="36874" name="Rectangle 62"/>
            <p:cNvSpPr>
              <a:spLocks noChangeArrowheads="1"/>
            </p:cNvSpPr>
            <p:nvPr/>
          </p:nvSpPr>
          <p:spPr bwMode="auto">
            <a:xfrm>
              <a:off x="3424" y="3566"/>
              <a:ext cx="998" cy="635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grpSp>
          <p:nvGrpSpPr>
            <p:cNvPr id="36875" name="Group 54"/>
            <p:cNvGrpSpPr>
              <a:grpSpLocks/>
            </p:cNvGrpSpPr>
            <p:nvPr/>
          </p:nvGrpSpPr>
          <p:grpSpPr bwMode="auto">
            <a:xfrm>
              <a:off x="3470" y="3565"/>
              <a:ext cx="1043" cy="636"/>
              <a:chOff x="3424" y="3520"/>
              <a:chExt cx="1043" cy="636"/>
            </a:xfrm>
          </p:grpSpPr>
          <p:sp>
            <p:nvSpPr>
              <p:cNvPr id="36876" name="Text Box 51"/>
              <p:cNvSpPr txBox="1">
                <a:spLocks noChangeArrowheads="1"/>
              </p:cNvSpPr>
              <p:nvPr/>
            </p:nvSpPr>
            <p:spPr bwMode="auto">
              <a:xfrm>
                <a:off x="3424" y="3656"/>
                <a:ext cx="7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</a:rPr>
                  <a:t>a</a:t>
                </a:r>
                <a:r>
                  <a:rPr lang="pt-BR" altLang="pt-BR" sz="2800" baseline="-25000">
                    <a:solidFill>
                      <a:srgbClr val="E9FA0E"/>
                    </a:solidFill>
                  </a:rPr>
                  <a:t>c</a:t>
                </a:r>
                <a:r>
                  <a:rPr lang="pt-BR" altLang="pt-BR" sz="2800">
                    <a:solidFill>
                      <a:srgbClr val="E9FA0E"/>
                    </a:solidFill>
                  </a:rPr>
                  <a:t> = </a:t>
                </a:r>
              </a:p>
            </p:txBody>
          </p:sp>
          <p:sp>
            <p:nvSpPr>
              <p:cNvPr id="36877" name="Text Box 52"/>
              <p:cNvSpPr txBox="1">
                <a:spLocks noChangeArrowheads="1"/>
              </p:cNvSpPr>
              <p:nvPr/>
            </p:nvSpPr>
            <p:spPr bwMode="auto">
              <a:xfrm>
                <a:off x="3831" y="3520"/>
                <a:ext cx="636" cy="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  <a:cs typeface="Arial" pitchFamily="34" charset="0"/>
                  </a:rPr>
                  <a:t>  v</a:t>
                </a:r>
                <a:r>
                  <a:rPr lang="pt-BR" altLang="pt-BR" sz="2800" baseline="30000">
                    <a:solidFill>
                      <a:srgbClr val="E9FA0E"/>
                    </a:solidFill>
                    <a:cs typeface="Arial" pitchFamily="34" charset="0"/>
                  </a:rPr>
                  <a:t>2</a:t>
                </a:r>
                <a:endParaRPr lang="el-GR" altLang="pt-BR" sz="2800">
                  <a:solidFill>
                    <a:srgbClr val="E9FA0E"/>
                  </a:solidFill>
                  <a:cs typeface="Arial" pitchFamily="34" charset="0"/>
                </a:endParaRPr>
              </a:p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  <a:cs typeface="Arial" pitchFamily="34" charset="0"/>
                  </a:rPr>
                  <a:t>  R</a:t>
                </a:r>
                <a:endParaRPr lang="el-GR" altLang="pt-BR" sz="2800">
                  <a:solidFill>
                    <a:srgbClr val="E9FA0E"/>
                  </a:solidFill>
                  <a:cs typeface="Arial" pitchFamily="34" charset="0"/>
                </a:endParaRPr>
              </a:p>
            </p:txBody>
          </p:sp>
          <p:sp>
            <p:nvSpPr>
              <p:cNvPr id="36878" name="Line 53"/>
              <p:cNvSpPr>
                <a:spLocks noChangeShapeType="1"/>
              </p:cNvSpPr>
              <p:nvPr/>
            </p:nvSpPr>
            <p:spPr bwMode="auto">
              <a:xfrm>
                <a:off x="3969" y="3837"/>
                <a:ext cx="228" cy="1"/>
              </a:xfrm>
              <a:prstGeom prst="line">
                <a:avLst/>
              </a:prstGeom>
              <a:noFill/>
              <a:ln w="38100">
                <a:solidFill>
                  <a:srgbClr val="EAFA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7329488" y="5715000"/>
            <a:ext cx="1671637" cy="576263"/>
            <a:chOff x="4503" y="3657"/>
            <a:chExt cx="1053" cy="363"/>
          </a:xfrm>
        </p:grpSpPr>
        <p:sp>
          <p:nvSpPr>
            <p:cNvPr id="36872" name="Rectangle 66"/>
            <p:cNvSpPr>
              <a:spLocks noChangeArrowheads="1"/>
            </p:cNvSpPr>
            <p:nvPr/>
          </p:nvSpPr>
          <p:spPr bwMode="auto">
            <a:xfrm>
              <a:off x="4513" y="3657"/>
              <a:ext cx="1043" cy="363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36873" name="Text Box 55"/>
            <p:cNvSpPr txBox="1">
              <a:spLocks noChangeArrowheads="1"/>
            </p:cNvSpPr>
            <p:nvPr/>
          </p:nvSpPr>
          <p:spPr bwMode="auto">
            <a:xfrm>
              <a:off x="4503" y="3657"/>
              <a:ext cx="10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a</a:t>
              </a:r>
              <a:r>
                <a:rPr lang="pt-BR" altLang="pt-BR" sz="2800" baseline="-25000">
                  <a:solidFill>
                    <a:srgbClr val="E9FA0E"/>
                  </a:solidFill>
                </a:rPr>
                <a:t>c</a:t>
              </a:r>
              <a:r>
                <a:rPr lang="pt-BR" altLang="pt-BR" sz="2800">
                  <a:solidFill>
                    <a:srgbClr val="E9FA0E"/>
                  </a:solidFill>
                </a:rPr>
                <a:t> = </a:t>
              </a:r>
              <a:r>
                <a:rPr lang="el-GR" altLang="pt-BR" sz="2400">
                  <a:solidFill>
                    <a:srgbClr val="E9FA0E"/>
                  </a:solidFill>
                </a:rPr>
                <a:t>ω</a:t>
              </a:r>
              <a:r>
                <a:rPr lang="pt-BR" altLang="pt-BR" sz="2800" baseline="30000">
                  <a:solidFill>
                    <a:srgbClr val="E9FA0E"/>
                  </a:solidFill>
                </a:rPr>
                <a:t>2</a:t>
              </a:r>
              <a:r>
                <a:rPr lang="pt-BR" altLang="pt-BR" sz="2800">
                  <a:solidFill>
                    <a:srgbClr val="E9FA0E"/>
                  </a:solidFill>
                </a:rPr>
                <a:t>.R</a:t>
              </a:r>
              <a:endParaRPr lang="el-GR" altLang="pt-BR" sz="2800">
                <a:solidFill>
                  <a:srgbClr val="E9FA0E"/>
                </a:solidFill>
              </a:endParaRPr>
            </a:p>
          </p:txBody>
        </p:sp>
      </p:grp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71438" y="4089400"/>
            <a:ext cx="492918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i="0">
                <a:latin typeface="Futura Md BT"/>
              </a:rPr>
              <a:t>A aceleração centrípeta em cada instante é perpendicular ao vetor velocidade. Portanto aponta para o centro.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3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2627313" y="185738"/>
            <a:ext cx="4624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070800"/>
                </a:solidFill>
                <a:latin typeface="Futura XBlk BT"/>
              </a:rPr>
              <a:t>Acoplamento de polias</a:t>
            </a:r>
          </a:p>
        </p:txBody>
      </p:sp>
      <p:pic>
        <p:nvPicPr>
          <p:cNvPr id="26630" name="Picture 6" descr="marcelo - polias por corre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00213"/>
            <a:ext cx="4105275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marcelo - polias por eix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33845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160463" y="4581525"/>
            <a:ext cx="2825750" cy="650875"/>
            <a:chOff x="731" y="3383"/>
            <a:chExt cx="1780" cy="410"/>
          </a:xfrm>
        </p:grpSpPr>
        <p:sp>
          <p:nvSpPr>
            <p:cNvPr id="37912" name="Rectangle 19"/>
            <p:cNvSpPr>
              <a:spLocks noChangeArrowheads="1"/>
            </p:cNvSpPr>
            <p:nvPr/>
          </p:nvSpPr>
          <p:spPr bwMode="auto">
            <a:xfrm>
              <a:off x="748" y="3385"/>
              <a:ext cx="1724" cy="408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37913" name="Text Box 11"/>
            <p:cNvSpPr txBox="1">
              <a:spLocks noChangeArrowheads="1"/>
            </p:cNvSpPr>
            <p:nvPr/>
          </p:nvSpPr>
          <p:spPr bwMode="auto">
            <a:xfrm>
              <a:off x="731" y="3383"/>
              <a:ext cx="17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pt-BR">
                  <a:solidFill>
                    <a:srgbClr val="E9FA0E"/>
                  </a:solidFill>
                </a:rPr>
                <a:t>ω</a:t>
              </a:r>
              <a:r>
                <a:rPr lang="pt-BR" altLang="pt-BR" sz="2400"/>
                <a:t> </a:t>
              </a:r>
              <a:r>
                <a:rPr lang="pt-BR" altLang="pt-BR" baseline="-25000">
                  <a:solidFill>
                    <a:srgbClr val="E9FA0E"/>
                  </a:solidFill>
                </a:rPr>
                <a:t>1</a:t>
              </a:r>
              <a:r>
                <a:rPr lang="pt-BR" altLang="pt-BR">
                  <a:solidFill>
                    <a:srgbClr val="E9FA0E"/>
                  </a:solidFill>
                </a:rPr>
                <a:t> = </a:t>
              </a:r>
              <a:r>
                <a:rPr lang="el-GR" altLang="pt-BR">
                  <a:solidFill>
                    <a:srgbClr val="E9FA0E"/>
                  </a:solidFill>
                </a:rPr>
                <a:t>ω</a:t>
              </a:r>
              <a:r>
                <a:rPr lang="pt-BR" altLang="pt-BR" sz="2400"/>
                <a:t> </a:t>
              </a:r>
              <a:r>
                <a:rPr lang="pt-BR" altLang="pt-BR" baseline="-25000">
                  <a:solidFill>
                    <a:srgbClr val="E9FA0E"/>
                  </a:solidFill>
                </a:rPr>
                <a:t>2</a:t>
              </a:r>
              <a:r>
                <a:rPr lang="pt-BR" altLang="pt-BR">
                  <a:solidFill>
                    <a:srgbClr val="E9FA0E"/>
                  </a:solidFill>
                </a:rPr>
                <a:t> = </a:t>
              </a:r>
              <a:r>
                <a:rPr lang="el-GR" altLang="pt-BR">
                  <a:solidFill>
                    <a:srgbClr val="E9FA0E"/>
                  </a:solidFill>
                </a:rPr>
                <a:t>ω</a:t>
              </a:r>
              <a:r>
                <a:rPr lang="pt-BR" altLang="pt-BR" sz="2400"/>
                <a:t> </a:t>
              </a:r>
              <a:r>
                <a:rPr lang="pt-BR" altLang="pt-BR" baseline="-25000">
                  <a:solidFill>
                    <a:srgbClr val="E9FA0E"/>
                  </a:solidFill>
                </a:rPr>
                <a:t>3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354138" y="5300663"/>
            <a:ext cx="2230437" cy="581025"/>
            <a:chOff x="853" y="3836"/>
            <a:chExt cx="1405" cy="366"/>
          </a:xfrm>
        </p:grpSpPr>
        <p:sp>
          <p:nvSpPr>
            <p:cNvPr id="37910" name="Rectangle 20"/>
            <p:cNvSpPr>
              <a:spLocks noChangeArrowheads="1"/>
            </p:cNvSpPr>
            <p:nvPr/>
          </p:nvSpPr>
          <p:spPr bwMode="auto">
            <a:xfrm>
              <a:off x="884" y="3884"/>
              <a:ext cx="1361" cy="31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37911" name="Text Box 13"/>
            <p:cNvSpPr txBox="1">
              <a:spLocks noChangeArrowheads="1"/>
            </p:cNvSpPr>
            <p:nvPr/>
          </p:nvSpPr>
          <p:spPr bwMode="auto">
            <a:xfrm>
              <a:off x="853" y="3836"/>
              <a:ext cx="140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>
                  <a:solidFill>
                    <a:srgbClr val="E9FA0E"/>
                  </a:solidFill>
                </a:rPr>
                <a:t>v</a:t>
              </a:r>
              <a:r>
                <a:rPr lang="pt-BR" altLang="pt-BR" baseline="-25000">
                  <a:solidFill>
                    <a:srgbClr val="E9FA0E"/>
                  </a:solidFill>
                </a:rPr>
                <a:t>1</a:t>
              </a:r>
              <a:r>
                <a:rPr lang="pt-BR" altLang="pt-BR">
                  <a:solidFill>
                    <a:srgbClr val="E9FA0E"/>
                  </a:solidFill>
                </a:rPr>
                <a:t> &gt; v</a:t>
              </a:r>
              <a:r>
                <a:rPr lang="pt-BR" altLang="pt-BR" baseline="-25000">
                  <a:solidFill>
                    <a:srgbClr val="E9FA0E"/>
                  </a:solidFill>
                </a:rPr>
                <a:t>2</a:t>
              </a:r>
              <a:r>
                <a:rPr lang="pt-BR" altLang="pt-BR">
                  <a:solidFill>
                    <a:srgbClr val="E9FA0E"/>
                  </a:solidFill>
                </a:rPr>
                <a:t> &gt; v</a:t>
              </a:r>
              <a:r>
                <a:rPr lang="pt-BR" altLang="pt-BR" baseline="-25000">
                  <a:solidFill>
                    <a:srgbClr val="E9FA0E"/>
                  </a:solidFill>
                </a:rPr>
                <a:t>3</a:t>
              </a:r>
              <a:endParaRPr lang="pt-BR" altLang="pt-BR">
                <a:solidFill>
                  <a:srgbClr val="E9FA0E"/>
                </a:solidFill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867400" y="4292600"/>
            <a:ext cx="1584325" cy="650875"/>
            <a:chOff x="3696" y="2974"/>
            <a:chExt cx="998" cy="410"/>
          </a:xfrm>
        </p:grpSpPr>
        <p:sp>
          <p:nvSpPr>
            <p:cNvPr id="37908" name="Rectangle 21"/>
            <p:cNvSpPr>
              <a:spLocks noChangeArrowheads="1"/>
            </p:cNvSpPr>
            <p:nvPr/>
          </p:nvSpPr>
          <p:spPr bwMode="auto">
            <a:xfrm>
              <a:off x="3696" y="2976"/>
              <a:ext cx="998" cy="40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37909" name="Text Box 14"/>
            <p:cNvSpPr txBox="1">
              <a:spLocks noChangeArrowheads="1"/>
            </p:cNvSpPr>
            <p:nvPr/>
          </p:nvSpPr>
          <p:spPr bwMode="auto">
            <a:xfrm>
              <a:off x="3711" y="2974"/>
              <a:ext cx="93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>
                  <a:solidFill>
                    <a:srgbClr val="E9FA0E"/>
                  </a:solidFill>
                </a:rPr>
                <a:t>v</a:t>
              </a:r>
              <a:r>
                <a:rPr lang="pt-BR" altLang="pt-BR" baseline="-25000">
                  <a:solidFill>
                    <a:srgbClr val="E9FA0E"/>
                  </a:solidFill>
                </a:rPr>
                <a:t>A</a:t>
              </a:r>
              <a:r>
                <a:rPr lang="pt-BR" altLang="pt-BR">
                  <a:solidFill>
                    <a:srgbClr val="E9FA0E"/>
                  </a:solidFill>
                </a:rPr>
                <a:t> = v</a:t>
              </a:r>
              <a:r>
                <a:rPr lang="pt-BR" altLang="pt-BR" baseline="-25000">
                  <a:solidFill>
                    <a:srgbClr val="E9FA0E"/>
                  </a:solidFill>
                </a:rPr>
                <a:t>B</a:t>
              </a:r>
              <a:endParaRPr lang="pt-BR" altLang="pt-BR">
                <a:solidFill>
                  <a:srgbClr val="E9FA0E"/>
                </a:solidFill>
              </a:endParaRP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768975" y="5084763"/>
            <a:ext cx="1978025" cy="719137"/>
            <a:chOff x="3651" y="3475"/>
            <a:chExt cx="1246" cy="453"/>
          </a:xfrm>
        </p:grpSpPr>
        <p:sp>
          <p:nvSpPr>
            <p:cNvPr id="37906" name="Rectangle 22"/>
            <p:cNvSpPr>
              <a:spLocks noChangeArrowheads="1"/>
            </p:cNvSpPr>
            <p:nvPr/>
          </p:nvSpPr>
          <p:spPr bwMode="auto">
            <a:xfrm>
              <a:off x="3651" y="3475"/>
              <a:ext cx="1134" cy="453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37907" name="Text Box 15"/>
            <p:cNvSpPr txBox="1">
              <a:spLocks noChangeArrowheads="1"/>
            </p:cNvSpPr>
            <p:nvPr/>
          </p:nvSpPr>
          <p:spPr bwMode="auto">
            <a:xfrm>
              <a:off x="3651" y="3519"/>
              <a:ext cx="124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pt-BR">
                  <a:solidFill>
                    <a:srgbClr val="E9FA0E"/>
                  </a:solidFill>
                </a:rPr>
                <a:t>ω</a:t>
              </a:r>
              <a:r>
                <a:rPr lang="pt-BR" altLang="pt-BR" sz="2400"/>
                <a:t> </a:t>
              </a:r>
              <a:r>
                <a:rPr lang="pt-BR" altLang="pt-BR" baseline="-25000">
                  <a:solidFill>
                    <a:srgbClr val="E9FA0E"/>
                  </a:solidFill>
                </a:rPr>
                <a:t>A</a:t>
              </a:r>
              <a:r>
                <a:rPr lang="pt-BR" altLang="pt-BR">
                  <a:solidFill>
                    <a:srgbClr val="E9FA0E"/>
                  </a:solidFill>
                </a:rPr>
                <a:t> &lt; </a:t>
              </a:r>
              <a:r>
                <a:rPr lang="el-GR" altLang="pt-BR">
                  <a:solidFill>
                    <a:srgbClr val="E9FA0E"/>
                  </a:solidFill>
                </a:rPr>
                <a:t>ω</a:t>
              </a:r>
              <a:r>
                <a:rPr lang="pt-BR" altLang="pt-BR" sz="2400"/>
                <a:t> </a:t>
              </a:r>
              <a:r>
                <a:rPr lang="pt-BR" altLang="pt-BR" baseline="-25000">
                  <a:solidFill>
                    <a:srgbClr val="E9FA0E"/>
                  </a:solidFill>
                </a:rPr>
                <a:t>B</a:t>
              </a:r>
              <a:r>
                <a:rPr lang="pt-BR" altLang="pt-BR" sz="2800">
                  <a:solidFill>
                    <a:srgbClr val="E9FA0E"/>
                  </a:solidFill>
                </a:rPr>
                <a:t> </a:t>
              </a:r>
            </a:p>
          </p:txBody>
        </p:sp>
      </p:grp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611188" y="739775"/>
            <a:ext cx="3851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/>
              <a:t>Acoplamento por eixo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5003800" y="908050"/>
            <a:ext cx="3816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/>
              <a:t>Acoplamento por correia ou tangencial</a:t>
            </a:r>
          </a:p>
        </p:txBody>
      </p:sp>
      <p:pic>
        <p:nvPicPr>
          <p:cNvPr id="26651" name="Picture 27" descr="linha0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47826" y="3860800"/>
            <a:ext cx="571500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940425" y="5949950"/>
            <a:ext cx="2016125" cy="719138"/>
            <a:chOff x="3651" y="3475"/>
            <a:chExt cx="1416" cy="453"/>
          </a:xfrm>
        </p:grpSpPr>
        <p:sp>
          <p:nvSpPr>
            <p:cNvPr id="37904" name="Rectangle 29"/>
            <p:cNvSpPr>
              <a:spLocks noChangeArrowheads="1"/>
            </p:cNvSpPr>
            <p:nvPr/>
          </p:nvSpPr>
          <p:spPr bwMode="auto">
            <a:xfrm>
              <a:off x="3651" y="3475"/>
              <a:ext cx="1134" cy="453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37905" name="Text Box 30"/>
            <p:cNvSpPr txBox="1">
              <a:spLocks noChangeArrowheads="1"/>
            </p:cNvSpPr>
            <p:nvPr/>
          </p:nvSpPr>
          <p:spPr bwMode="auto">
            <a:xfrm>
              <a:off x="3651" y="3488"/>
              <a:ext cx="14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3600">
                  <a:solidFill>
                    <a:srgbClr val="FFFF00"/>
                  </a:solidFill>
                </a:rPr>
                <a:t>a</a:t>
              </a:r>
              <a:r>
                <a:rPr lang="pt-BR" altLang="pt-BR" baseline="-25000">
                  <a:solidFill>
                    <a:srgbClr val="FFFF00"/>
                  </a:solidFill>
                </a:rPr>
                <a:t>A</a:t>
              </a:r>
              <a:r>
                <a:rPr lang="pt-BR" altLang="pt-BR">
                  <a:solidFill>
                    <a:srgbClr val="FFFF00"/>
                  </a:solidFill>
                </a:rPr>
                <a:t> &lt; </a:t>
              </a:r>
              <a:r>
                <a:rPr lang="pt-BR" altLang="pt-BR" sz="3600">
                  <a:solidFill>
                    <a:srgbClr val="FFFF00"/>
                  </a:solidFill>
                </a:rPr>
                <a:t>a</a:t>
              </a:r>
              <a:r>
                <a:rPr lang="pt-BR" altLang="pt-BR" baseline="-25000">
                  <a:solidFill>
                    <a:srgbClr val="FFFF00"/>
                  </a:solidFill>
                </a:rPr>
                <a:t>B</a:t>
              </a:r>
              <a:r>
                <a:rPr lang="pt-BR" altLang="pt-BR" sz="2800">
                  <a:solidFill>
                    <a:srgbClr val="FFFF00"/>
                  </a:solidFill>
                </a:rPr>
                <a:t> 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1403350" y="6021388"/>
            <a:ext cx="3168650" cy="719137"/>
            <a:chOff x="3651" y="3475"/>
            <a:chExt cx="1416" cy="453"/>
          </a:xfrm>
        </p:grpSpPr>
        <p:sp>
          <p:nvSpPr>
            <p:cNvPr id="37902" name="Rectangle 32"/>
            <p:cNvSpPr>
              <a:spLocks noChangeArrowheads="1"/>
            </p:cNvSpPr>
            <p:nvPr/>
          </p:nvSpPr>
          <p:spPr bwMode="auto">
            <a:xfrm>
              <a:off x="3651" y="3475"/>
              <a:ext cx="1134" cy="453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37903" name="Text Box 33"/>
            <p:cNvSpPr txBox="1">
              <a:spLocks noChangeArrowheads="1"/>
            </p:cNvSpPr>
            <p:nvPr/>
          </p:nvSpPr>
          <p:spPr bwMode="auto">
            <a:xfrm>
              <a:off x="3651" y="3488"/>
              <a:ext cx="14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3600">
                  <a:solidFill>
                    <a:srgbClr val="FFFF00"/>
                  </a:solidFill>
                </a:rPr>
                <a:t>a</a:t>
              </a:r>
              <a:r>
                <a:rPr lang="pt-BR" altLang="pt-BR" sz="1600">
                  <a:solidFill>
                    <a:srgbClr val="FFFF00"/>
                  </a:solidFill>
                </a:rPr>
                <a:t>1</a:t>
              </a:r>
              <a:r>
                <a:rPr lang="pt-BR" altLang="pt-BR">
                  <a:solidFill>
                    <a:srgbClr val="FFFF00"/>
                  </a:solidFill>
                </a:rPr>
                <a:t> &gt; </a:t>
              </a:r>
              <a:r>
                <a:rPr lang="pt-BR" altLang="pt-BR" sz="3600">
                  <a:solidFill>
                    <a:srgbClr val="FFFF00"/>
                  </a:solidFill>
                </a:rPr>
                <a:t>a</a:t>
              </a:r>
              <a:r>
                <a:rPr lang="pt-BR" altLang="pt-BR" sz="1600">
                  <a:solidFill>
                    <a:srgbClr val="FFFF00"/>
                  </a:solidFill>
                </a:rPr>
                <a:t>2   </a:t>
              </a:r>
              <a:r>
                <a:rPr lang="pt-BR" altLang="pt-BR" sz="3600">
                  <a:solidFill>
                    <a:srgbClr val="FFFF00"/>
                  </a:solidFill>
                </a:rPr>
                <a:t>&gt; a</a:t>
              </a:r>
              <a:r>
                <a:rPr lang="pt-BR" altLang="pt-BR" sz="1600">
                  <a:solidFill>
                    <a:srgbClr val="FFFF00"/>
                  </a:solidFill>
                </a:rPr>
                <a:t>3</a:t>
              </a:r>
              <a:endParaRPr lang="pt-BR" altLang="pt-BR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1" grpId="0"/>
      <p:bldP spid="2664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357563" y="88900"/>
            <a:ext cx="29241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XBlk BT" pitchFamily="34" charset="0"/>
              </a:rPr>
              <a:t>Dinâmica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79388" y="714375"/>
            <a:ext cx="1581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>
                <a:solidFill>
                  <a:srgbClr val="E9FA0E"/>
                </a:solidFill>
                <a:latin typeface="Futura XBlk BT"/>
              </a:rPr>
              <a:t>Força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520700" y="1500188"/>
            <a:ext cx="7908925" cy="2944812"/>
            <a:chOff x="328" y="935"/>
            <a:chExt cx="4982" cy="1855"/>
          </a:xfrm>
        </p:grpSpPr>
        <p:sp>
          <p:nvSpPr>
            <p:cNvPr id="38919" name="Rectangle 66"/>
            <p:cNvSpPr>
              <a:spLocks noChangeArrowheads="1"/>
            </p:cNvSpPr>
            <p:nvPr/>
          </p:nvSpPr>
          <p:spPr bwMode="auto">
            <a:xfrm>
              <a:off x="328" y="935"/>
              <a:ext cx="4982" cy="1855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800"/>
            </a:p>
          </p:txBody>
        </p:sp>
        <p:sp>
          <p:nvSpPr>
            <p:cNvPr id="38920" name="Text Box 56"/>
            <p:cNvSpPr txBox="1">
              <a:spLocks noChangeArrowheads="1"/>
            </p:cNvSpPr>
            <p:nvPr/>
          </p:nvSpPr>
          <p:spPr bwMode="auto">
            <a:xfrm>
              <a:off x="471" y="1026"/>
              <a:ext cx="4839" cy="1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3400">
                  <a:solidFill>
                    <a:srgbClr val="00FFFF"/>
                  </a:solidFill>
                </a:rPr>
                <a:t>Força é todo agente físico capaz de: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3400">
                  <a:solidFill>
                    <a:srgbClr val="00FFFF"/>
                  </a:solidFill>
                </a:rPr>
                <a:t> Modificar um corpo.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3400">
                  <a:solidFill>
                    <a:srgbClr val="00FFFF"/>
                  </a:solidFill>
                </a:rPr>
                <a:t>Produzir movimento em um corpo.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3400">
                  <a:solidFill>
                    <a:srgbClr val="00FFFF"/>
                  </a:solidFill>
                </a:rPr>
                <a:t>Modificar o movimento de um corpo.</a:t>
              </a: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7150" y="4643438"/>
            <a:ext cx="480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000" dirty="0">
                <a:solidFill>
                  <a:schemeClr val="tx1">
                    <a:lumMod val="50000"/>
                  </a:schemeClr>
                </a:solidFill>
                <a:latin typeface="Futura XBlk BT" pitchFamily="34" charset="0"/>
              </a:rPr>
              <a:t>Unidades de força: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0" y="5484813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000">
                <a:solidFill>
                  <a:srgbClr val="C00000"/>
                </a:solidFill>
                <a:latin typeface="Futura XBlk BT"/>
              </a:rPr>
              <a:t>N (Newton), Kgf(quilograma-força) dyn(dina)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000">
                <a:solidFill>
                  <a:srgbClr val="C00000"/>
                </a:solidFill>
                <a:latin typeface="Futura XBlk BT"/>
              </a:rPr>
              <a:t>10N = 1Kgf = 100.000 dyn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14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3708400" y="88900"/>
            <a:ext cx="1989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070800"/>
                </a:solidFill>
                <a:latin typeface="Futura XBlk BT"/>
              </a:rPr>
              <a:t>Dinâmica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879600" y="328613"/>
            <a:ext cx="52641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400">
                <a:solidFill>
                  <a:srgbClr val="E9FA0E"/>
                </a:solidFill>
                <a:latin typeface="Futura XBlk BT"/>
              </a:rPr>
              <a:t>Força resultante F</a:t>
            </a:r>
            <a:r>
              <a:rPr lang="pt-BR" altLang="pt-BR" sz="2400">
                <a:solidFill>
                  <a:srgbClr val="E9FA0E"/>
                </a:solidFill>
                <a:latin typeface="Futura XBlk BT"/>
              </a:rPr>
              <a:t>R</a:t>
            </a:r>
            <a:endParaRPr lang="pt-BR" altLang="pt-BR" sz="4400">
              <a:solidFill>
                <a:srgbClr val="E9FA0E"/>
              </a:solidFill>
              <a:latin typeface="Futura XBlk BT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57188" y="1071563"/>
            <a:ext cx="8501062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>
                <a:latin typeface="Futura XBlk BT"/>
              </a:rPr>
              <a:t>Força resultante (F</a:t>
            </a:r>
            <a:r>
              <a:rPr lang="pt-BR" altLang="pt-BR" sz="2000">
                <a:latin typeface="Futura XBlk BT"/>
              </a:rPr>
              <a:t>R</a:t>
            </a:r>
            <a:r>
              <a:rPr lang="pt-BR" altLang="pt-BR" sz="3600">
                <a:latin typeface="Futura XBlk BT"/>
              </a:rPr>
              <a:t>) ou resultante da ação de várias forças que atuam sobre um corpo é a soma vetorial de todas as forças que atuam no corpo. </a:t>
            </a:r>
            <a:endParaRPr lang="pt-BR" altLang="pt-BR" sz="4000">
              <a:latin typeface="Futura XBlk BT"/>
            </a:endParaRPr>
          </a:p>
        </p:txBody>
      </p:sp>
      <p:sp>
        <p:nvSpPr>
          <p:cNvPr id="15" name="Cubo 14"/>
          <p:cNvSpPr/>
          <p:nvPr/>
        </p:nvSpPr>
        <p:spPr bwMode="auto">
          <a:xfrm>
            <a:off x="1643063" y="4429125"/>
            <a:ext cx="1216025" cy="1216025"/>
          </a:xfrm>
          <a:prstGeom prst="cube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ln>
                <a:solidFill>
                  <a:schemeClr val="tx1"/>
                </a:solidFill>
                <a:prstDash val="solid"/>
              </a:ln>
              <a:latin typeface="Arial" charset="0"/>
            </a:endParaRPr>
          </a:p>
        </p:txBody>
      </p:sp>
      <p:cxnSp>
        <p:nvCxnSpPr>
          <p:cNvPr id="17" name="Conector de seta reta 16"/>
          <p:cNvCxnSpPr>
            <a:cxnSpLocks noChangeShapeType="1"/>
          </p:cNvCxnSpPr>
          <p:nvPr/>
        </p:nvCxnSpPr>
        <p:spPr bwMode="auto">
          <a:xfrm rot="10800000">
            <a:off x="2786063" y="5072063"/>
            <a:ext cx="785812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ector de seta reta 18"/>
          <p:cNvCxnSpPr>
            <a:cxnSpLocks noChangeShapeType="1"/>
          </p:cNvCxnSpPr>
          <p:nvPr/>
        </p:nvCxnSpPr>
        <p:spPr bwMode="auto">
          <a:xfrm>
            <a:off x="71438" y="4143375"/>
            <a:ext cx="1571625" cy="9286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Conector de seta reta 19"/>
          <p:cNvCxnSpPr>
            <a:cxnSpLocks noChangeShapeType="1"/>
          </p:cNvCxnSpPr>
          <p:nvPr/>
        </p:nvCxnSpPr>
        <p:spPr bwMode="auto">
          <a:xfrm rot="5400000" flipH="1" flipV="1">
            <a:off x="5037138" y="5535613"/>
            <a:ext cx="642937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Conector de seta reta 24"/>
          <p:cNvCxnSpPr>
            <a:cxnSpLocks noChangeShapeType="1"/>
          </p:cNvCxnSpPr>
          <p:nvPr/>
        </p:nvCxnSpPr>
        <p:spPr bwMode="auto">
          <a:xfrm>
            <a:off x="3786188" y="4295775"/>
            <a:ext cx="1571625" cy="9286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Conector de seta reta 25"/>
          <p:cNvCxnSpPr>
            <a:cxnSpLocks noChangeShapeType="1"/>
          </p:cNvCxnSpPr>
          <p:nvPr/>
        </p:nvCxnSpPr>
        <p:spPr bwMode="auto">
          <a:xfrm rot="10800000">
            <a:off x="4572000" y="5856288"/>
            <a:ext cx="785813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Conector de seta reta 26"/>
          <p:cNvCxnSpPr>
            <a:cxnSpLocks noChangeShapeType="1"/>
          </p:cNvCxnSpPr>
          <p:nvPr/>
        </p:nvCxnSpPr>
        <p:spPr bwMode="auto">
          <a:xfrm rot="5400000" flipH="1" flipV="1">
            <a:off x="1892300" y="5964238"/>
            <a:ext cx="642937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Cubo 29"/>
          <p:cNvSpPr/>
          <p:nvPr/>
        </p:nvSpPr>
        <p:spPr bwMode="auto">
          <a:xfrm>
            <a:off x="6286500" y="4071938"/>
            <a:ext cx="1216025" cy="1216025"/>
          </a:xfrm>
          <a:prstGeom prst="cube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ln>
                <a:solidFill>
                  <a:schemeClr val="tx1"/>
                </a:solidFill>
                <a:prstDash val="solid"/>
              </a:ln>
              <a:latin typeface="Arial" charset="0"/>
            </a:endParaRPr>
          </a:p>
        </p:txBody>
      </p:sp>
      <p:cxnSp>
        <p:nvCxnSpPr>
          <p:cNvPr id="31" name="Conector de seta reta 30"/>
          <p:cNvCxnSpPr>
            <a:cxnSpLocks noChangeShapeType="1"/>
          </p:cNvCxnSpPr>
          <p:nvPr/>
        </p:nvCxnSpPr>
        <p:spPr bwMode="auto">
          <a:xfrm rot="16200000" flipH="1">
            <a:off x="6607969" y="5179219"/>
            <a:ext cx="1500187" cy="714375"/>
          </a:xfrm>
          <a:prstGeom prst="straightConnector1">
            <a:avLst/>
          </a:prstGeom>
          <a:noFill/>
          <a:ln w="76200" algn="ctr">
            <a:solidFill>
              <a:srgbClr val="00FF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Conector de seta reta 31"/>
          <p:cNvCxnSpPr>
            <a:cxnSpLocks noChangeShapeType="1"/>
          </p:cNvCxnSpPr>
          <p:nvPr/>
        </p:nvCxnSpPr>
        <p:spPr bwMode="auto">
          <a:xfrm rot="16200000" flipH="1">
            <a:off x="3393282" y="4750594"/>
            <a:ext cx="1500187" cy="714375"/>
          </a:xfrm>
          <a:prstGeom prst="straightConnector1">
            <a:avLst/>
          </a:prstGeom>
          <a:noFill/>
          <a:ln w="76200" algn="ctr">
            <a:solidFill>
              <a:srgbClr val="00FF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14" grpId="0"/>
      <p:bldP spid="15" grpId="0" animBg="1"/>
      <p:bldP spid="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2786063" y="-71438"/>
            <a:ext cx="2924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800">
                <a:solidFill>
                  <a:srgbClr val="FF0000"/>
                </a:solidFill>
                <a:latin typeface="Futura XBlk BT"/>
              </a:rPr>
              <a:t>Dinâmica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71438" y="785813"/>
            <a:ext cx="896461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000" i="0" u="sng">
                <a:latin typeface="Futura XBlk BT"/>
              </a:rPr>
              <a:t>Inércia</a:t>
            </a:r>
            <a:r>
              <a:rPr lang="pt-BR" altLang="pt-BR" sz="3000" b="0" i="0">
                <a:latin typeface="Futura XBlk BT"/>
              </a:rPr>
              <a:t> é a tendência que um corpo tem de manter-se em seu estado de origem. Ou dito de outra forma é a dificuldade de movimentar um corpo ou de modificar o movimento do corpo.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000" b="0" i="0">
                <a:solidFill>
                  <a:srgbClr val="FFFF00"/>
                </a:solidFill>
                <a:latin typeface="Futura XBlk BT"/>
              </a:rPr>
              <a:t>Assim, se um homem tentar empurrar um fusca e um caminhão, será muito mais difícil  deslocar o caminhão do seu estado inicial que o fusca. Com efeito a inércia do caminhão é maior. 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1438" y="4724400"/>
            <a:ext cx="896461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i="0" u="sng">
                <a:latin typeface="Futura XBlk BT"/>
              </a:rPr>
              <a:t>Massa </a:t>
            </a:r>
            <a:r>
              <a:rPr lang="pt-BR" altLang="pt-BR" b="0" i="0">
                <a:latin typeface="Futura XBlk BT"/>
              </a:rPr>
              <a:t> é a medida da inércia de um corpo.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>
                <a:latin typeface="Futura XBlk BT"/>
              </a:rPr>
              <a:t>É fácil perceber no exemplo anterior que o caminhão tem muito mais massa que o fusca e por isso que tem mais inércia.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5"/>
          <p:cNvSpPr txBox="1">
            <a:spLocks noChangeArrowheads="1"/>
          </p:cNvSpPr>
          <p:nvPr/>
        </p:nvSpPr>
        <p:spPr bwMode="auto">
          <a:xfrm>
            <a:off x="3076575" y="88900"/>
            <a:ext cx="2924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800">
                <a:solidFill>
                  <a:srgbClr val="FF0000"/>
                </a:solidFill>
                <a:latin typeface="Futura XBlk BT"/>
              </a:rPr>
              <a:t>Dinâmica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71438" y="1262063"/>
            <a:ext cx="8964612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i="0" u="sng">
                <a:latin typeface="Futura XBlk BT"/>
              </a:rPr>
              <a:t>Partícula Livre</a:t>
            </a:r>
            <a:r>
              <a:rPr lang="pt-BR" altLang="pt-BR" sz="3600" b="0" i="0">
                <a:latin typeface="Futura XBlk BT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3600" b="0" i="0">
              <a:latin typeface="Futura XBlk BT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b="0" i="0">
                <a:latin typeface="Futura XBlk BT"/>
              </a:rPr>
              <a:t>Considere duas partículas muito distantes uma da outra e de qualquer outra partícula do universo de forma que não existe interação entre as partículas e nem delas com o restante do universo.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b="0" i="0">
                <a:latin typeface="Futura XBlk BT"/>
              </a:rPr>
              <a:t>Então diz-se que estas partículas são ‘</a:t>
            </a:r>
            <a:r>
              <a:rPr lang="pt-BR" altLang="pt-BR" sz="3600" i="0">
                <a:solidFill>
                  <a:srgbClr val="FF0000"/>
                </a:solidFill>
                <a:latin typeface="Futura XBlk BT"/>
              </a:rPr>
              <a:t>partículas livres</a:t>
            </a:r>
            <a:r>
              <a:rPr lang="pt-BR" altLang="pt-BR" sz="3600" b="0" i="0">
                <a:latin typeface="Futura XBlk BT"/>
              </a:rPr>
              <a:t>’.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1"/>
          <p:cNvSpPr txBox="1">
            <a:spLocks noChangeArrowheads="1"/>
          </p:cNvSpPr>
          <p:nvPr/>
        </p:nvSpPr>
        <p:spPr bwMode="auto">
          <a:xfrm>
            <a:off x="2143125" y="285750"/>
            <a:ext cx="4814888" cy="641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070800"/>
                </a:solidFill>
                <a:latin typeface="Arial" charset="0"/>
              </a:rPr>
              <a:t>Cinemática - Vetor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996950"/>
            <a:ext cx="8572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i="0">
                <a:solidFill>
                  <a:srgbClr val="FFFF00"/>
                </a:solidFill>
              </a:rPr>
              <a:t>Soma de vetores</a:t>
            </a:r>
            <a:endParaRPr lang="pt-BR" altLang="pt-BR" sz="3600" b="0" i="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857375"/>
            <a:ext cx="47148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/>
              <a:t>Um corpo com ação de duas forças.</a:t>
            </a:r>
          </a:p>
        </p:txBody>
      </p:sp>
      <p:grpSp>
        <p:nvGrpSpPr>
          <p:cNvPr id="3" name="Grupo 31"/>
          <p:cNvGrpSpPr>
            <a:grpSpLocks/>
          </p:cNvGrpSpPr>
          <p:nvPr/>
        </p:nvGrpSpPr>
        <p:grpSpPr bwMode="auto">
          <a:xfrm>
            <a:off x="5000625" y="1785938"/>
            <a:ext cx="3714750" cy="1133475"/>
            <a:chOff x="5000643" y="1785926"/>
            <a:chExt cx="3714729" cy="1133484"/>
          </a:xfrm>
        </p:grpSpPr>
        <p:sp>
          <p:nvSpPr>
            <p:cNvPr id="6163" name="Rectangle 10"/>
            <p:cNvSpPr>
              <a:spLocks noChangeArrowheads="1"/>
            </p:cNvSpPr>
            <p:nvPr/>
          </p:nvSpPr>
          <p:spPr bwMode="auto">
            <a:xfrm>
              <a:off x="5072098" y="1857364"/>
              <a:ext cx="71434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b="0" i="0"/>
                <a:t>F</a:t>
              </a:r>
              <a:r>
                <a:rPr lang="pt-BR" altLang="pt-BR" b="0" i="0" baseline="-25000"/>
                <a:t>1</a:t>
              </a:r>
              <a:endParaRPr lang="pt-BR" altLang="pt-BR" b="0" i="0"/>
            </a:p>
          </p:txBody>
        </p:sp>
        <p:sp>
          <p:nvSpPr>
            <p:cNvPr id="6164" name="Rectangle 10"/>
            <p:cNvSpPr>
              <a:spLocks noChangeArrowheads="1"/>
            </p:cNvSpPr>
            <p:nvPr/>
          </p:nvSpPr>
          <p:spPr bwMode="auto">
            <a:xfrm>
              <a:off x="8001024" y="2214554"/>
              <a:ext cx="71434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b="0" i="0"/>
                <a:t>F</a:t>
              </a:r>
              <a:r>
                <a:rPr lang="pt-BR" altLang="pt-BR" b="0" i="0" baseline="-25000"/>
                <a:t>2</a:t>
              </a:r>
            </a:p>
          </p:txBody>
        </p:sp>
        <p:sp>
          <p:nvSpPr>
            <p:cNvPr id="13" name="Nuvem 12"/>
            <p:cNvSpPr/>
            <p:nvPr/>
          </p:nvSpPr>
          <p:spPr bwMode="auto">
            <a:xfrm>
              <a:off x="6572259" y="1785926"/>
              <a:ext cx="1142994" cy="1071571"/>
            </a:xfrm>
            <a:prstGeom prst="cloud">
              <a:avLst/>
            </a:prstGeom>
            <a:solidFill>
              <a:schemeClr val="tx2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>
                <a:latin typeface="Arial" charset="0"/>
              </a:endParaRPr>
            </a:p>
          </p:txBody>
        </p:sp>
        <p:cxnSp>
          <p:nvCxnSpPr>
            <p:cNvPr id="6166" name="Conector de seta reta 10"/>
            <p:cNvCxnSpPr>
              <a:cxnSpLocks noChangeShapeType="1"/>
            </p:cNvCxnSpPr>
            <p:nvPr/>
          </p:nvCxnSpPr>
          <p:spPr bwMode="auto">
            <a:xfrm rot="10800000" flipV="1">
              <a:off x="5000643" y="2285993"/>
              <a:ext cx="2071687" cy="357188"/>
            </a:xfrm>
            <a:prstGeom prst="straightConnector1">
              <a:avLst/>
            </a:prstGeom>
            <a:noFill/>
            <a:ln w="76200" algn="ctr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7" name="Conector de seta reta 10"/>
            <p:cNvCxnSpPr>
              <a:cxnSpLocks noChangeShapeType="1"/>
            </p:cNvCxnSpPr>
            <p:nvPr/>
          </p:nvCxnSpPr>
          <p:spPr bwMode="auto">
            <a:xfrm>
              <a:off x="7000892" y="2285992"/>
              <a:ext cx="1419250" cy="633418"/>
            </a:xfrm>
            <a:prstGeom prst="straightConnector1">
              <a:avLst/>
            </a:prstGeom>
            <a:noFill/>
            <a:ln w="76200" algn="ctr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42875" y="3081338"/>
            <a:ext cx="35718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/>
              <a:t>Determinação da força resultante pelo método do paralelogramo. </a:t>
            </a:r>
          </a:p>
        </p:txBody>
      </p:sp>
      <p:cxnSp>
        <p:nvCxnSpPr>
          <p:cNvPr id="18" name="Conector de seta reta 10"/>
          <p:cNvCxnSpPr>
            <a:cxnSpLocks noChangeShapeType="1"/>
          </p:cNvCxnSpPr>
          <p:nvPr/>
        </p:nvCxnSpPr>
        <p:spPr bwMode="auto">
          <a:xfrm rot="10800000" flipV="1">
            <a:off x="5153025" y="3500438"/>
            <a:ext cx="2071688" cy="357187"/>
          </a:xfrm>
          <a:prstGeom prst="straightConnector1">
            <a:avLst/>
          </a:prstGeom>
          <a:noFill/>
          <a:ln w="7620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ector de seta reta 10"/>
          <p:cNvCxnSpPr>
            <a:cxnSpLocks noChangeShapeType="1"/>
          </p:cNvCxnSpPr>
          <p:nvPr/>
        </p:nvCxnSpPr>
        <p:spPr bwMode="auto">
          <a:xfrm>
            <a:off x="7224713" y="3509963"/>
            <a:ext cx="1419225" cy="633412"/>
          </a:xfrm>
          <a:prstGeom prst="straightConnector1">
            <a:avLst/>
          </a:prstGeom>
          <a:noFill/>
          <a:ln w="7620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5224463" y="3143250"/>
            <a:ext cx="71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/>
              <a:t>F</a:t>
            </a:r>
            <a:r>
              <a:rPr lang="pt-BR" altLang="pt-BR" b="0" i="0" baseline="-25000"/>
              <a:t>1</a:t>
            </a:r>
            <a:endParaRPr lang="pt-BR" altLang="pt-BR" b="0" i="0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8153400" y="3344863"/>
            <a:ext cx="71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/>
              <a:t>F</a:t>
            </a:r>
            <a:r>
              <a:rPr lang="pt-BR" altLang="pt-BR" b="0" i="0" baseline="-25000"/>
              <a:t>2</a:t>
            </a:r>
          </a:p>
        </p:txBody>
      </p:sp>
      <p:cxnSp>
        <p:nvCxnSpPr>
          <p:cNvPr id="22" name="Conector de seta reta 10"/>
          <p:cNvCxnSpPr>
            <a:cxnSpLocks noChangeShapeType="1"/>
          </p:cNvCxnSpPr>
          <p:nvPr/>
        </p:nvCxnSpPr>
        <p:spPr bwMode="auto">
          <a:xfrm rot="10800000" flipV="1">
            <a:off x="6500813" y="4214813"/>
            <a:ext cx="2071687" cy="357187"/>
          </a:xfrm>
          <a:prstGeom prst="straightConnector1">
            <a:avLst/>
          </a:prstGeom>
          <a:noFill/>
          <a:ln w="9525" algn="ctr">
            <a:solidFill>
              <a:srgbClr val="FFC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onector de seta reta 10"/>
          <p:cNvCxnSpPr>
            <a:cxnSpLocks noChangeShapeType="1"/>
          </p:cNvCxnSpPr>
          <p:nvPr/>
        </p:nvCxnSpPr>
        <p:spPr bwMode="auto">
          <a:xfrm>
            <a:off x="5214938" y="3938588"/>
            <a:ext cx="1419225" cy="633412"/>
          </a:xfrm>
          <a:prstGeom prst="straightConnector1">
            <a:avLst/>
          </a:prstGeom>
          <a:noFill/>
          <a:ln w="9525" algn="ctr">
            <a:solidFill>
              <a:srgbClr val="FFC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Conector de seta reta 10"/>
          <p:cNvCxnSpPr>
            <a:cxnSpLocks noChangeShapeType="1"/>
          </p:cNvCxnSpPr>
          <p:nvPr/>
        </p:nvCxnSpPr>
        <p:spPr bwMode="auto">
          <a:xfrm rot="5400000">
            <a:off x="6405562" y="3738563"/>
            <a:ext cx="1000125" cy="571500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6572250" y="4429125"/>
            <a:ext cx="71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i="0">
                <a:solidFill>
                  <a:srgbClr val="FF0000"/>
                </a:solidFill>
              </a:rPr>
              <a:t>F</a:t>
            </a:r>
            <a:r>
              <a:rPr lang="pt-BR" altLang="pt-BR" i="0" baseline="-25000">
                <a:solidFill>
                  <a:srgbClr val="FF0000"/>
                </a:solidFill>
              </a:rPr>
              <a:t>R</a:t>
            </a:r>
            <a:endParaRPr lang="pt-BR" altLang="pt-BR" i="0">
              <a:solidFill>
                <a:srgbClr val="FF0000"/>
              </a:solidFill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357188" y="5214938"/>
            <a:ext cx="50720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/>
              <a:t>O vetor força resultante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>
                <a:solidFill>
                  <a:srgbClr val="FF0000"/>
                </a:solidFill>
              </a:rPr>
              <a:t>F</a:t>
            </a:r>
            <a:r>
              <a:rPr lang="pt-BR" altLang="pt-BR" b="0" i="0" baseline="-25000">
                <a:solidFill>
                  <a:srgbClr val="FF0000"/>
                </a:solidFill>
              </a:rPr>
              <a:t>R</a:t>
            </a:r>
            <a:r>
              <a:rPr lang="pt-BR" altLang="pt-BR" b="0" i="0"/>
              <a:t> tem mesmo efeito das duas forças F</a:t>
            </a:r>
            <a:r>
              <a:rPr lang="pt-BR" altLang="pt-BR" b="0" i="0" baseline="-25000"/>
              <a:t>1</a:t>
            </a:r>
            <a:r>
              <a:rPr lang="pt-BR" altLang="pt-BR" b="0" i="0"/>
              <a:t> e F</a:t>
            </a:r>
            <a:r>
              <a:rPr lang="pt-BR" altLang="pt-BR" b="0" i="0" baseline="-25000"/>
              <a:t>2</a:t>
            </a:r>
            <a:r>
              <a:rPr lang="pt-BR" altLang="pt-BR" b="0" i="0"/>
              <a:t> juntas. </a:t>
            </a:r>
          </a:p>
        </p:txBody>
      </p:sp>
      <p:sp>
        <p:nvSpPr>
          <p:cNvPr id="29" name="Nuvem 28"/>
          <p:cNvSpPr/>
          <p:nvPr/>
        </p:nvSpPr>
        <p:spPr bwMode="auto">
          <a:xfrm>
            <a:off x="6572250" y="4929188"/>
            <a:ext cx="1143000" cy="1071562"/>
          </a:xfrm>
          <a:prstGeom prst="cloud">
            <a:avLst/>
          </a:prstGeom>
          <a:solidFill>
            <a:schemeClr val="tx2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latin typeface="Arial" charset="0"/>
            </a:endParaRPr>
          </a:p>
        </p:txBody>
      </p:sp>
      <p:cxnSp>
        <p:nvCxnSpPr>
          <p:cNvPr id="30" name="Conector de seta reta 10"/>
          <p:cNvCxnSpPr>
            <a:cxnSpLocks noChangeShapeType="1"/>
          </p:cNvCxnSpPr>
          <p:nvPr/>
        </p:nvCxnSpPr>
        <p:spPr bwMode="auto">
          <a:xfrm rot="5400000">
            <a:off x="6357937" y="5715001"/>
            <a:ext cx="1000125" cy="571500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786563" y="6130925"/>
            <a:ext cx="71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i="0">
                <a:solidFill>
                  <a:srgbClr val="FF0000"/>
                </a:solidFill>
              </a:rPr>
              <a:t>F</a:t>
            </a:r>
            <a:r>
              <a:rPr lang="pt-BR" altLang="pt-BR" i="0" baseline="-25000">
                <a:solidFill>
                  <a:srgbClr val="FF0000"/>
                </a:solidFill>
              </a:rPr>
              <a:t>R</a:t>
            </a:r>
            <a:endParaRPr lang="pt-BR" altLang="pt-BR" i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7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7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8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7" grpId="0"/>
      <p:bldP spid="20" grpId="0"/>
      <p:bldP spid="21" grpId="0"/>
      <p:bldP spid="27" grpId="0"/>
      <p:bldP spid="28" grpId="0"/>
      <p:bldP spid="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3286125" y="88900"/>
            <a:ext cx="2924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800">
                <a:solidFill>
                  <a:srgbClr val="FF0000"/>
                </a:solidFill>
                <a:latin typeface="Futura XBlk BT"/>
              </a:rPr>
              <a:t>Dinâmica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71438" y="1136650"/>
            <a:ext cx="8964612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i="0" u="sng">
                <a:latin typeface="Futura XBlk BT"/>
              </a:rPr>
              <a:t>Primeira lei de Newton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 u="sng">
                <a:latin typeface="Futura XBlk BT"/>
              </a:rPr>
              <a:t>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 u="sng">
                <a:latin typeface="Futura XBlk BT"/>
              </a:rPr>
              <a:t>                                                </a:t>
            </a:r>
            <a:endParaRPr lang="pt-BR" altLang="pt-BR" b="0" i="0">
              <a:latin typeface="Futura XBlk BT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>
                <a:latin typeface="Futura XBlk BT"/>
              </a:rPr>
              <a:t>“Se a resultante das forças que atua sobre um corpo é zero este corpo tende a manter seu estado de origem: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pt-BR" altLang="pt-BR" b="0" i="0">
                <a:latin typeface="Futura XBlk BT"/>
              </a:rPr>
              <a:t> Se ele está inicialmente em repouso, permanece em repouso.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pt-BR" altLang="pt-BR" b="0" i="0">
                <a:latin typeface="Futura XBlk BT"/>
              </a:rPr>
              <a:t> Se ele está inicialmente em movimento, permanece em movimento com velocidade constante, ou seja, em MRU.” 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466725" y="1928813"/>
            <a:ext cx="2462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 u="sng">
                <a:solidFill>
                  <a:srgbClr val="FFFF00"/>
                </a:solidFill>
                <a:latin typeface="Futura XBlk BT"/>
              </a:rPr>
              <a:t>Enunciado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5"/>
          <p:cNvSpPr txBox="1">
            <a:spLocks noChangeArrowheads="1"/>
          </p:cNvSpPr>
          <p:nvPr/>
        </p:nvSpPr>
        <p:spPr bwMode="auto">
          <a:xfrm>
            <a:off x="3286125" y="88900"/>
            <a:ext cx="2924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800">
                <a:solidFill>
                  <a:srgbClr val="FF0000"/>
                </a:solidFill>
                <a:latin typeface="Futura XBlk BT"/>
              </a:rPr>
              <a:t>Dinâmica</a:t>
            </a:r>
          </a:p>
        </p:txBody>
      </p:sp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71438" y="928688"/>
            <a:ext cx="8964612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i="0" u="sng">
                <a:latin typeface="Futura XBlk BT"/>
              </a:rPr>
              <a:t>Primeira lei de Newton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5400" b="0" i="0">
                <a:solidFill>
                  <a:srgbClr val="070800"/>
                </a:solidFill>
                <a:latin typeface="Futura XBlk BT"/>
              </a:rPr>
              <a:t>f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>
                <a:latin typeface="Futura XBlk BT"/>
              </a:rPr>
              <a:t>“Num referencial em que uma partícula livre está em repouso qualquer outra partícula livre somente poderá estar em repouso ou  em MRU.” 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214313" y="1571625"/>
            <a:ext cx="2462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 u="sng">
                <a:solidFill>
                  <a:srgbClr val="FFFF00"/>
                </a:solidFill>
                <a:latin typeface="Futura XBlk BT"/>
              </a:rPr>
              <a:t>Enunciado 2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52413" y="4295775"/>
            <a:ext cx="8534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b="0" i="0" u="sng">
                <a:solidFill>
                  <a:srgbClr val="FF0000"/>
                </a:solidFill>
                <a:latin typeface="Futura XBlk BT"/>
              </a:rPr>
              <a:t>Referencial inercial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b="0" i="0">
                <a:latin typeface="Futura XBlk BT"/>
              </a:rPr>
              <a:t>Um referencial em que é válida a Primeira lei de Newton é um </a:t>
            </a:r>
            <a:r>
              <a:rPr lang="pt-BR" altLang="pt-BR" sz="3600" b="0" i="0" u="sng">
                <a:solidFill>
                  <a:srgbClr val="FFFF00"/>
                </a:solidFill>
                <a:latin typeface="Futura XBlk BT"/>
              </a:rPr>
              <a:t>Referencial Inercial.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708400" y="-71438"/>
            <a:ext cx="26955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400" dirty="0">
                <a:solidFill>
                  <a:srgbClr val="070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XBlk BT" pitchFamily="34" charset="0"/>
              </a:rPr>
              <a:t>Dinâmica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071688" y="571500"/>
            <a:ext cx="6000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>
                <a:solidFill>
                  <a:srgbClr val="E9FA0E"/>
                </a:solidFill>
                <a:latin typeface="Futura XBlk BT"/>
              </a:rPr>
              <a:t>Primeira  Lei de Newton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>
                <a:solidFill>
                  <a:srgbClr val="E9FA0E"/>
                </a:solidFill>
                <a:latin typeface="Futura XBlk BT"/>
              </a:rPr>
              <a:t> (Princípio da Inércia)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146050" y="2143125"/>
            <a:ext cx="8640763" cy="1152525"/>
            <a:chOff x="839" y="935"/>
            <a:chExt cx="5443" cy="726"/>
          </a:xfrm>
        </p:grpSpPr>
        <p:sp>
          <p:nvSpPr>
            <p:cNvPr id="45063" name="Rectangle 66"/>
            <p:cNvSpPr>
              <a:spLocks noChangeArrowheads="1"/>
            </p:cNvSpPr>
            <p:nvPr/>
          </p:nvSpPr>
          <p:spPr bwMode="auto">
            <a:xfrm>
              <a:off x="839" y="935"/>
              <a:ext cx="4082" cy="726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45064" name="Text Box 8"/>
            <p:cNvSpPr txBox="1">
              <a:spLocks noChangeArrowheads="1"/>
            </p:cNvSpPr>
            <p:nvPr/>
          </p:nvSpPr>
          <p:spPr bwMode="auto">
            <a:xfrm>
              <a:off x="974" y="1128"/>
              <a:ext cx="72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solidFill>
                    <a:srgbClr val="00FFFF"/>
                  </a:solidFill>
                  <a:latin typeface="Futura Md BT"/>
                </a:rPr>
                <a:t>F</a:t>
              </a:r>
              <a:r>
                <a:rPr lang="pt-BR" altLang="pt-BR" sz="2400" baseline="-25000">
                  <a:solidFill>
                    <a:srgbClr val="00FFFF"/>
                  </a:solidFill>
                  <a:latin typeface="Futura Md BT"/>
                </a:rPr>
                <a:t>R </a:t>
              </a:r>
              <a:r>
                <a:rPr lang="pt-BR" altLang="pt-BR" sz="2400">
                  <a:solidFill>
                    <a:srgbClr val="00FFFF"/>
                  </a:solidFill>
                  <a:latin typeface="Futura Md BT"/>
                </a:rPr>
                <a:t>= 0	     	</a:t>
              </a:r>
            </a:p>
          </p:txBody>
        </p:sp>
        <p:sp>
          <p:nvSpPr>
            <p:cNvPr id="45065" name="Text Box 56"/>
            <p:cNvSpPr txBox="1">
              <a:spLocks noChangeArrowheads="1"/>
            </p:cNvSpPr>
            <p:nvPr/>
          </p:nvSpPr>
          <p:spPr bwMode="auto">
            <a:xfrm>
              <a:off x="1893" y="1026"/>
              <a:ext cx="438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solidFill>
                    <a:srgbClr val="00FFFF"/>
                  </a:solidFill>
                </a:rPr>
                <a:t>V = constante = 0	      repouso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solidFill>
                    <a:srgbClr val="00FFFF"/>
                  </a:solidFill>
                </a:rPr>
                <a:t>V = constante ≠ 0	        MRU</a:t>
              </a:r>
            </a:p>
          </p:txBody>
        </p:sp>
        <p:sp>
          <p:nvSpPr>
            <p:cNvPr id="45066" name="Line 57"/>
            <p:cNvSpPr>
              <a:spLocks noChangeShapeType="1"/>
            </p:cNvSpPr>
            <p:nvPr/>
          </p:nvSpPr>
          <p:spPr bwMode="auto">
            <a:xfrm>
              <a:off x="3651" y="1188"/>
              <a:ext cx="227" cy="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067" name="Line 58"/>
            <p:cNvSpPr>
              <a:spLocks noChangeShapeType="1"/>
            </p:cNvSpPr>
            <p:nvPr/>
          </p:nvSpPr>
          <p:spPr bwMode="auto">
            <a:xfrm>
              <a:off x="3651" y="1434"/>
              <a:ext cx="227" cy="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068" name="Line 59"/>
            <p:cNvSpPr>
              <a:spLocks noChangeShapeType="1"/>
            </p:cNvSpPr>
            <p:nvPr/>
          </p:nvSpPr>
          <p:spPr bwMode="auto">
            <a:xfrm flipV="1">
              <a:off x="1654" y="1117"/>
              <a:ext cx="273" cy="136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069" name="Line 60"/>
            <p:cNvSpPr>
              <a:spLocks noChangeShapeType="1"/>
            </p:cNvSpPr>
            <p:nvPr/>
          </p:nvSpPr>
          <p:spPr bwMode="auto">
            <a:xfrm>
              <a:off x="1654" y="1298"/>
              <a:ext cx="273" cy="136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28741" name="Picture 69" descr="50A539A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500563"/>
            <a:ext cx="89027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42" name="Picture 70" descr="24341CA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476500"/>
            <a:ext cx="2243138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85750" y="142875"/>
            <a:ext cx="8786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XBlk BT" pitchFamily="34" charset="0"/>
              </a:rPr>
              <a:t>Segunda Lei de Newton</a:t>
            </a:r>
          </a:p>
          <a:p>
            <a:pPr algn="ctr">
              <a:defRPr/>
            </a:pPr>
            <a:r>
              <a:rPr lang="pt-B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XBlk BT" pitchFamily="34" charset="0"/>
              </a:rPr>
              <a:t> (Princípio Fundamental da Dinâmica)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85750" y="1557338"/>
            <a:ext cx="578643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latin typeface="Futura Md BT"/>
              </a:rPr>
              <a:t>	A </a:t>
            </a:r>
            <a:r>
              <a:rPr lang="pt-BR" altLang="pt-BR" sz="2400">
                <a:solidFill>
                  <a:srgbClr val="E9FA0E"/>
                </a:solidFill>
              </a:rPr>
              <a:t>aceleração </a:t>
            </a:r>
            <a:r>
              <a:rPr lang="pt-BR" altLang="pt-BR" sz="2400"/>
              <a:t>adquirida por um corpo é diretamente proporcional a </a:t>
            </a:r>
            <a:r>
              <a:rPr lang="pt-BR" altLang="pt-BR" sz="2400">
                <a:solidFill>
                  <a:srgbClr val="FFFF00"/>
                </a:solidFill>
              </a:rPr>
              <a:t>fo</a:t>
            </a:r>
            <a:r>
              <a:rPr lang="pt-BR" altLang="pt-BR" sz="2400">
                <a:solidFill>
                  <a:srgbClr val="FFFF00"/>
                </a:solidFill>
                <a:latin typeface="Futura Md BT"/>
              </a:rPr>
              <a:t>rça resultante</a:t>
            </a:r>
            <a:r>
              <a:rPr lang="pt-BR" altLang="pt-BR" sz="2400">
                <a:latin typeface="Futura Md BT"/>
              </a:rPr>
              <a:t> externa que atua sobre o corpo. Esta aceleração terá a mesma direção e no mesmo sentido da força, e é</a:t>
            </a:r>
            <a:r>
              <a:rPr lang="pt-BR" altLang="pt-BR" sz="2400">
                <a:solidFill>
                  <a:srgbClr val="E9FA0E"/>
                </a:solidFill>
                <a:latin typeface="Futura Md BT"/>
              </a:rPr>
              <a:t> </a:t>
            </a:r>
            <a:r>
              <a:rPr lang="pt-BR" altLang="pt-BR" sz="2400">
                <a:latin typeface="Futura Md BT"/>
              </a:rPr>
              <a:t> inversamente proporcional a  </a:t>
            </a:r>
            <a:r>
              <a:rPr lang="pt-BR" altLang="pt-BR" sz="2400">
                <a:solidFill>
                  <a:srgbClr val="E9FA0E"/>
                </a:solidFill>
                <a:latin typeface="Futura Md BT"/>
              </a:rPr>
              <a:t>massa </a:t>
            </a:r>
            <a:r>
              <a:rPr lang="pt-BR" altLang="pt-BR" sz="2400">
                <a:latin typeface="Futura Md BT"/>
              </a:rPr>
              <a:t>do corpo.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84625" y="5922963"/>
            <a:ext cx="2016125" cy="792162"/>
            <a:chOff x="2472" y="3475"/>
            <a:chExt cx="1270" cy="499"/>
          </a:xfrm>
        </p:grpSpPr>
        <p:sp>
          <p:nvSpPr>
            <p:cNvPr id="46087" name="Rectangle 7"/>
            <p:cNvSpPr>
              <a:spLocks noChangeArrowheads="1"/>
            </p:cNvSpPr>
            <p:nvPr/>
          </p:nvSpPr>
          <p:spPr bwMode="auto">
            <a:xfrm>
              <a:off x="2472" y="3475"/>
              <a:ext cx="1270" cy="499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46088" name="Text Box 8"/>
            <p:cNvSpPr txBox="1">
              <a:spLocks noChangeArrowheads="1"/>
            </p:cNvSpPr>
            <p:nvPr/>
          </p:nvSpPr>
          <p:spPr bwMode="auto">
            <a:xfrm>
              <a:off x="2499" y="3566"/>
              <a:ext cx="11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  F</a:t>
              </a:r>
              <a:r>
                <a:rPr lang="pt-BR" altLang="pt-BR" sz="2800" baseline="-25000">
                  <a:solidFill>
                    <a:srgbClr val="E9FA0E"/>
                  </a:solidFill>
                </a:rPr>
                <a:t>R </a:t>
              </a:r>
              <a:r>
                <a:rPr lang="pt-BR" altLang="pt-BR" sz="2800">
                  <a:solidFill>
                    <a:srgbClr val="E9FA0E"/>
                  </a:solidFill>
                </a:rPr>
                <a:t>= m.a</a:t>
              </a:r>
              <a:endParaRPr lang="pt-BR" altLang="pt-BR" sz="2800" baseline="-25000">
                <a:solidFill>
                  <a:srgbClr val="E9FA0E"/>
                </a:solidFill>
              </a:endParaRPr>
            </a:p>
          </p:txBody>
        </p:sp>
      </p:grpSp>
      <p:pic>
        <p:nvPicPr>
          <p:cNvPr id="63497" name="Picture 9" descr="A39717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679575"/>
            <a:ext cx="240982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498" name="Object 10"/>
          <p:cNvGraphicFramePr>
            <a:graphicFrameLocks noChangeAspect="1"/>
          </p:cNvGraphicFramePr>
          <p:nvPr/>
        </p:nvGraphicFramePr>
        <p:xfrm>
          <a:off x="2500313" y="4429125"/>
          <a:ext cx="185737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Equação" r:id="rId7" imgW="469696" imgH="393529" progId="Equation.3">
                  <p:embed/>
                </p:oleObj>
              </mc:Choice>
              <mc:Fallback>
                <p:oleObj name="Equação" r:id="rId7" imgW="469696" imgH="39352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4429125"/>
                        <a:ext cx="1857375" cy="11239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185863" y="0"/>
            <a:ext cx="6527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XBlk BT" pitchFamily="34" charset="0"/>
              </a:rPr>
              <a:t>Terceira Lei de Newton</a:t>
            </a:r>
          </a:p>
          <a:p>
            <a:pPr algn="ctr">
              <a:defRPr/>
            </a:pPr>
            <a:r>
              <a:rPr lang="pt-B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XBlk BT" pitchFamily="34" charset="0"/>
              </a:rPr>
              <a:t>(Princípio da Ação e Reação)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39750" y="3254375"/>
            <a:ext cx="8208963" cy="576263"/>
            <a:chOff x="340" y="2795"/>
            <a:chExt cx="5171" cy="363"/>
          </a:xfrm>
        </p:grpSpPr>
        <p:sp>
          <p:nvSpPr>
            <p:cNvPr id="47114" name="Rectangle 28"/>
            <p:cNvSpPr>
              <a:spLocks noChangeArrowheads="1"/>
            </p:cNvSpPr>
            <p:nvPr/>
          </p:nvSpPr>
          <p:spPr bwMode="auto">
            <a:xfrm>
              <a:off x="2426" y="2795"/>
              <a:ext cx="1407" cy="363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47115" name="Text Box 5"/>
            <p:cNvSpPr txBox="1">
              <a:spLocks noChangeArrowheads="1"/>
            </p:cNvSpPr>
            <p:nvPr/>
          </p:nvSpPr>
          <p:spPr bwMode="auto">
            <a:xfrm>
              <a:off x="340" y="2836"/>
              <a:ext cx="51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latin typeface="Futura Md BT"/>
                </a:rPr>
                <a:t>- Mesma intensidade     |</a:t>
              </a:r>
              <a:r>
                <a:rPr lang="pt-BR" altLang="pt-BR" sz="2400"/>
                <a:t>F</a:t>
              </a:r>
              <a:r>
                <a:rPr lang="pt-BR" altLang="pt-BR" sz="2400" baseline="-25000"/>
                <a:t>A </a:t>
              </a:r>
              <a:r>
                <a:rPr lang="pt-BR" altLang="pt-BR" sz="2400">
                  <a:latin typeface="Futura Md BT"/>
                </a:rPr>
                <a:t>| = |</a:t>
              </a:r>
              <a:r>
                <a:rPr lang="pt-BR" altLang="pt-BR" sz="2400"/>
                <a:t>F</a:t>
              </a:r>
              <a:r>
                <a:rPr lang="pt-BR" altLang="pt-BR" sz="2400" baseline="-25000"/>
                <a:t>B</a:t>
              </a:r>
              <a:r>
                <a:rPr lang="pt-BR" altLang="pt-BR" sz="2400">
                  <a:latin typeface="Futura Md BT"/>
                </a:rPr>
                <a:t>| = F</a:t>
              </a:r>
            </a:p>
          </p:txBody>
        </p:sp>
      </p:grpSp>
      <p:sp>
        <p:nvSpPr>
          <p:cNvPr id="53270" name="Text Box 22"/>
          <p:cNvSpPr txBox="1">
            <a:spLocks noChangeArrowheads="1"/>
          </p:cNvSpPr>
          <p:nvPr/>
        </p:nvSpPr>
        <p:spPr bwMode="auto">
          <a:xfrm>
            <a:off x="250825" y="1196975"/>
            <a:ext cx="84978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	Para um referencial inercial, toda interação entre dois corpos  A e B é  representado por um par de forças:  o corpo A exerce uma força F</a:t>
            </a:r>
            <a:r>
              <a:rPr lang="pt-BR" altLang="pt-BR" sz="2400" baseline="-25000"/>
              <a:t>A</a:t>
            </a:r>
            <a:r>
              <a:rPr lang="pt-BR" altLang="pt-BR" sz="2400"/>
              <a:t> (ação) sobre o corpo B e esse exerce uma força F</a:t>
            </a:r>
            <a:r>
              <a:rPr lang="pt-BR" altLang="pt-BR" sz="2400" baseline="-25000"/>
              <a:t>B</a:t>
            </a:r>
            <a:r>
              <a:rPr lang="pt-BR" altLang="pt-BR" sz="2400"/>
              <a:t> (reação) sobre o corpo A.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Estas forças têm:</a:t>
            </a:r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539750" y="3686175"/>
            <a:ext cx="2573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- Mesma direção</a:t>
            </a:r>
          </a:p>
        </p:txBody>
      </p:sp>
      <p:sp>
        <p:nvSpPr>
          <p:cNvPr id="53274" name="Text Box 26"/>
          <p:cNvSpPr txBox="1">
            <a:spLocks noChangeArrowheads="1"/>
          </p:cNvSpPr>
          <p:nvPr/>
        </p:nvSpPr>
        <p:spPr bwMode="auto">
          <a:xfrm>
            <a:off x="539750" y="4071938"/>
            <a:ext cx="2924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- Sentidos opostos</a:t>
            </a:r>
          </a:p>
        </p:txBody>
      </p:sp>
      <p:sp>
        <p:nvSpPr>
          <p:cNvPr id="53275" name="Text Box 27"/>
          <p:cNvSpPr txBox="1">
            <a:spLocks noChangeArrowheads="1"/>
          </p:cNvSpPr>
          <p:nvPr/>
        </p:nvSpPr>
        <p:spPr bwMode="auto">
          <a:xfrm>
            <a:off x="539750" y="4500563"/>
            <a:ext cx="4889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- Mesma natureza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pt-BR" altLang="pt-BR" sz="2400"/>
              <a:t> Aplicadas em corpos distintos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pt-BR" altLang="pt-BR" sz="2400"/>
              <a:t> Simultâneas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pic>
        <p:nvPicPr>
          <p:cNvPr id="53278" name="Picture 30" descr="A0AB3E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2928938"/>
            <a:ext cx="1928812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9" name="Picture 31" descr="9B7B02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4929188"/>
            <a:ext cx="31178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0" grpId="0"/>
      <p:bldP spid="53271" grpId="0"/>
      <p:bldP spid="53274" grpId="0"/>
      <p:bldP spid="5327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9"/>
          <p:cNvSpPr txBox="1">
            <a:spLocks noChangeArrowheads="1"/>
          </p:cNvSpPr>
          <p:nvPr/>
        </p:nvSpPr>
        <p:spPr bwMode="auto">
          <a:xfrm>
            <a:off x="1143000" y="142875"/>
            <a:ext cx="7196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 i="0">
                <a:solidFill>
                  <a:srgbClr val="FF0000"/>
                </a:solidFill>
                <a:latin typeface="Futura XBlk BT"/>
              </a:rPr>
              <a:t>Forças notáveis da dinâmica</a:t>
            </a:r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323850" y="952500"/>
            <a:ext cx="417671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b="0" i="0" u="sng"/>
              <a:t>Forças de contato</a:t>
            </a:r>
            <a:endParaRPr lang="pt-BR" altLang="pt-BR" sz="3600" b="0" i="0"/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3600" b="0" i="0"/>
              <a:t>Força aplicada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3600" b="0" i="0"/>
              <a:t>Força normal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3600" b="0" i="0"/>
              <a:t>Força de tração ou tensão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3600" b="0" i="0"/>
              <a:t>Força elástica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3600" b="0" i="0"/>
              <a:t>Força de atrito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3600" b="0" i="0"/>
              <a:t>Força centrípeta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3600" b="0" i="0"/>
              <a:t>Força centrípeta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3600" b="0" i="0"/>
          </a:p>
        </p:txBody>
      </p:sp>
      <p:sp>
        <p:nvSpPr>
          <p:cNvPr id="175115" name="Rectangle 11"/>
          <p:cNvSpPr>
            <a:spLocks noChangeArrowheads="1"/>
          </p:cNvSpPr>
          <p:nvPr/>
        </p:nvSpPr>
        <p:spPr bwMode="auto">
          <a:xfrm>
            <a:off x="4357688" y="981075"/>
            <a:ext cx="47148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b="0" i="0" u="sng"/>
              <a:t>Forças sem contato</a:t>
            </a:r>
            <a:endParaRPr lang="pt-BR" altLang="pt-BR" sz="3600" b="0" i="0"/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3600" b="0" i="0"/>
              <a:t>Força gravitacional (peso)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3600" b="0" i="0"/>
              <a:t>Força elétrica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t-BR" altLang="pt-BR" sz="3600" b="0" i="0"/>
              <a:t>Força magnética</a:t>
            </a:r>
          </a:p>
        </p:txBody>
      </p:sp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250825" y="857250"/>
            <a:ext cx="4035425" cy="5429250"/>
          </a:xfrm>
          <a:prstGeom prst="rect">
            <a:avLst/>
          </a:prstGeom>
          <a:noFill/>
          <a:ln w="57150" algn="ctr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sp>
        <p:nvSpPr>
          <p:cNvPr id="175117" name="Rectangle 13"/>
          <p:cNvSpPr>
            <a:spLocks noChangeArrowheads="1"/>
          </p:cNvSpPr>
          <p:nvPr/>
        </p:nvSpPr>
        <p:spPr bwMode="auto">
          <a:xfrm>
            <a:off x="4357688" y="857250"/>
            <a:ext cx="4500562" cy="3143250"/>
          </a:xfrm>
          <a:prstGeom prst="rect">
            <a:avLst/>
          </a:prstGeom>
          <a:noFill/>
          <a:ln w="57150" algn="ctr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pic>
        <p:nvPicPr>
          <p:cNvPr id="60418" name="Picture 2" descr="http://elisalua.files.wordpress.com/2009/04/terceira-lei-de-newton3222222222222.jpg?w=450"/>
          <p:cNvPicPr>
            <a:picLocks noChangeAspect="1" noChangeArrowheads="1"/>
          </p:cNvPicPr>
          <p:nvPr/>
        </p:nvPicPr>
        <p:blipFill>
          <a:blip r:embed="rId5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1938"/>
            <a:ext cx="4214813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4" grpId="0"/>
      <p:bldP spid="175115" grpId="0"/>
      <p:bldP spid="175116" grpId="0" animBg="1"/>
      <p:bldP spid="1751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0" y="857250"/>
            <a:ext cx="90011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 u="sng"/>
              <a:t>Forças Normal N</a:t>
            </a:r>
            <a:endParaRPr lang="pt-BR" altLang="pt-BR" sz="2800" b="0" i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A força normal é uma força perpendicular ao plano de apoio. Sua reação é sempre outra Normal N’. Assim um corpo quando faz contato com outro tem uma força normal N e o outro corpo também tem uma normal N’.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343650" y="5300663"/>
            <a:ext cx="1728788" cy="1008062"/>
            <a:chOff x="1818" y="3385"/>
            <a:chExt cx="1089" cy="635"/>
          </a:xfrm>
        </p:grpSpPr>
        <p:sp>
          <p:nvSpPr>
            <p:cNvPr id="49170" name="Text Box 15"/>
            <p:cNvSpPr txBox="1">
              <a:spLocks noChangeArrowheads="1"/>
            </p:cNvSpPr>
            <p:nvPr/>
          </p:nvSpPr>
          <p:spPr bwMode="auto">
            <a:xfrm>
              <a:off x="1986" y="3385"/>
              <a:ext cx="54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Mas </a:t>
              </a:r>
            </a:p>
          </p:txBody>
        </p:sp>
        <p:grpSp>
          <p:nvGrpSpPr>
            <p:cNvPr id="49171" name="Group 16"/>
            <p:cNvGrpSpPr>
              <a:grpSpLocks/>
            </p:cNvGrpSpPr>
            <p:nvPr/>
          </p:nvGrpSpPr>
          <p:grpSpPr bwMode="auto">
            <a:xfrm>
              <a:off x="1818" y="3657"/>
              <a:ext cx="1089" cy="363"/>
              <a:chOff x="1637" y="3702"/>
              <a:chExt cx="1089" cy="363"/>
            </a:xfrm>
          </p:grpSpPr>
          <p:sp>
            <p:nvSpPr>
              <p:cNvPr id="49172" name="Rectangle 17"/>
              <p:cNvSpPr>
                <a:spLocks noChangeArrowheads="1"/>
              </p:cNvSpPr>
              <p:nvPr/>
            </p:nvSpPr>
            <p:spPr bwMode="auto">
              <a:xfrm>
                <a:off x="1637" y="3702"/>
                <a:ext cx="1089" cy="363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  <p:sp>
            <p:nvSpPr>
              <p:cNvPr id="49173" name="Text Box 18"/>
              <p:cNvSpPr txBox="1">
                <a:spLocks noChangeArrowheads="1"/>
              </p:cNvSpPr>
              <p:nvPr/>
            </p:nvSpPr>
            <p:spPr bwMode="auto">
              <a:xfrm>
                <a:off x="1713" y="3732"/>
                <a:ext cx="9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pt-BR" sz="2400">
                    <a:cs typeface="Arial" pitchFamily="34" charset="0"/>
                  </a:rPr>
                  <a:t>|N </a:t>
                </a:r>
                <a:r>
                  <a:rPr lang="en-US" altLang="pt-BR" sz="2400"/>
                  <a:t>| = |P |</a:t>
                </a:r>
              </a:p>
            </p:txBody>
          </p:sp>
        </p:grpSp>
      </p:grpSp>
      <p:grpSp>
        <p:nvGrpSpPr>
          <p:cNvPr id="49156" name="Grupo 21"/>
          <p:cNvGrpSpPr>
            <a:grpSpLocks/>
          </p:cNvGrpSpPr>
          <p:nvPr/>
        </p:nvGrpSpPr>
        <p:grpSpPr bwMode="auto">
          <a:xfrm>
            <a:off x="142875" y="3143250"/>
            <a:ext cx="4643438" cy="3359150"/>
            <a:chOff x="142875" y="3143250"/>
            <a:chExt cx="4643438" cy="3359150"/>
          </a:xfrm>
        </p:grpSpPr>
        <p:sp>
          <p:nvSpPr>
            <p:cNvPr id="49159" name="Rectangle 20"/>
            <p:cNvSpPr>
              <a:spLocks noChangeArrowheads="1"/>
            </p:cNvSpPr>
            <p:nvPr/>
          </p:nvSpPr>
          <p:spPr bwMode="auto">
            <a:xfrm>
              <a:off x="1658055" y="4147142"/>
              <a:ext cx="1412833" cy="1161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49160" name="Line 21"/>
            <p:cNvSpPr>
              <a:spLocks noChangeShapeType="1"/>
            </p:cNvSpPr>
            <p:nvPr/>
          </p:nvSpPr>
          <p:spPr bwMode="auto">
            <a:xfrm>
              <a:off x="848179" y="5340808"/>
              <a:ext cx="302813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61" name="Line 22"/>
            <p:cNvSpPr>
              <a:spLocks noChangeShapeType="1"/>
            </p:cNvSpPr>
            <p:nvPr/>
          </p:nvSpPr>
          <p:spPr bwMode="auto">
            <a:xfrm>
              <a:off x="1353239" y="5340808"/>
              <a:ext cx="0" cy="11155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62" name="Line 23"/>
            <p:cNvSpPr>
              <a:spLocks noChangeShapeType="1"/>
            </p:cNvSpPr>
            <p:nvPr/>
          </p:nvSpPr>
          <p:spPr bwMode="auto">
            <a:xfrm>
              <a:off x="3373480" y="5386862"/>
              <a:ext cx="0" cy="11155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63" name="Line 24"/>
            <p:cNvSpPr>
              <a:spLocks noChangeShapeType="1"/>
            </p:cNvSpPr>
            <p:nvPr/>
          </p:nvSpPr>
          <p:spPr bwMode="auto">
            <a:xfrm>
              <a:off x="142875" y="6502400"/>
              <a:ext cx="4643438" cy="0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64" name="Line 25"/>
            <p:cNvSpPr>
              <a:spLocks noChangeShapeType="1"/>
            </p:cNvSpPr>
            <p:nvPr/>
          </p:nvSpPr>
          <p:spPr bwMode="auto">
            <a:xfrm>
              <a:off x="2403458" y="4644876"/>
              <a:ext cx="0" cy="1043897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65" name="Line 26"/>
            <p:cNvSpPr>
              <a:spLocks noChangeShapeType="1"/>
            </p:cNvSpPr>
            <p:nvPr/>
          </p:nvSpPr>
          <p:spPr bwMode="auto">
            <a:xfrm flipV="1">
              <a:off x="2363359" y="3652119"/>
              <a:ext cx="0" cy="1043897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66" name="Text Box 27"/>
            <p:cNvSpPr txBox="1">
              <a:spLocks noChangeArrowheads="1"/>
            </p:cNvSpPr>
            <p:nvPr/>
          </p:nvSpPr>
          <p:spPr bwMode="auto">
            <a:xfrm>
              <a:off x="1758177" y="3143250"/>
              <a:ext cx="567358" cy="73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N</a:t>
              </a:r>
            </a:p>
          </p:txBody>
        </p:sp>
        <p:sp>
          <p:nvSpPr>
            <p:cNvPr id="49167" name="Text Box 28"/>
            <p:cNvSpPr txBox="1">
              <a:spLocks noChangeArrowheads="1"/>
            </p:cNvSpPr>
            <p:nvPr/>
          </p:nvSpPr>
          <p:spPr bwMode="auto">
            <a:xfrm>
              <a:off x="2363359" y="5340808"/>
              <a:ext cx="542884" cy="73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P</a:t>
              </a:r>
            </a:p>
          </p:txBody>
        </p:sp>
        <p:sp>
          <p:nvSpPr>
            <p:cNvPr id="49168" name="Line 29"/>
            <p:cNvSpPr>
              <a:spLocks noChangeShapeType="1"/>
            </p:cNvSpPr>
            <p:nvPr/>
          </p:nvSpPr>
          <p:spPr bwMode="auto">
            <a:xfrm>
              <a:off x="2357420" y="5340808"/>
              <a:ext cx="0" cy="1043897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69" name="Text Box 30"/>
            <p:cNvSpPr txBox="1">
              <a:spLocks noChangeArrowheads="1"/>
            </p:cNvSpPr>
            <p:nvPr/>
          </p:nvSpPr>
          <p:spPr bwMode="auto">
            <a:xfrm>
              <a:off x="1743578" y="5765531"/>
              <a:ext cx="685280" cy="73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N’</a:t>
              </a:r>
            </a:p>
          </p:txBody>
        </p:sp>
      </p:grpSp>
      <p:sp>
        <p:nvSpPr>
          <p:cNvPr id="175136" name="Text Box 32"/>
          <p:cNvSpPr txBox="1">
            <a:spLocks noChangeArrowheads="1"/>
          </p:cNvSpPr>
          <p:nvPr/>
        </p:nvSpPr>
        <p:spPr bwMode="auto">
          <a:xfrm>
            <a:off x="4000500" y="3357563"/>
            <a:ext cx="50355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FF00"/>
                </a:solidFill>
              </a:rPr>
              <a:t> A força normal é uma força de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FF00"/>
                </a:solidFill>
              </a:rPr>
              <a:t>contato e sua reação não é o peso. A reação do peso atua no centro da Terra. A reação da normal  esta no outro corpo. </a:t>
            </a:r>
          </a:p>
        </p:txBody>
      </p:sp>
      <p:sp>
        <p:nvSpPr>
          <p:cNvPr id="49158" name="Text Box 9"/>
          <p:cNvSpPr txBox="1">
            <a:spLocks noChangeArrowheads="1"/>
          </p:cNvSpPr>
          <p:nvPr/>
        </p:nvSpPr>
        <p:spPr bwMode="auto">
          <a:xfrm>
            <a:off x="2085975" y="142875"/>
            <a:ext cx="4772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 i="0">
                <a:solidFill>
                  <a:srgbClr val="FF0000"/>
                </a:solidFill>
                <a:latin typeface="Futura XBlk BT"/>
              </a:rPr>
              <a:t>Estudo das forças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17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4" grpId="0"/>
      <p:bldP spid="17513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9"/>
          <p:cNvSpPr txBox="1">
            <a:spLocks noChangeArrowheads="1"/>
          </p:cNvSpPr>
          <p:nvPr/>
        </p:nvSpPr>
        <p:spPr bwMode="auto">
          <a:xfrm>
            <a:off x="2085975" y="142875"/>
            <a:ext cx="4772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 i="0">
                <a:solidFill>
                  <a:srgbClr val="FF0000"/>
                </a:solidFill>
                <a:latin typeface="Futura XBlk BT"/>
              </a:rPr>
              <a:t>Estudo das forças </a:t>
            </a:r>
          </a:p>
        </p:txBody>
      </p:sp>
      <p:sp>
        <p:nvSpPr>
          <p:cNvPr id="50179" name="Rectangle 10"/>
          <p:cNvSpPr>
            <a:spLocks noChangeArrowheads="1"/>
          </p:cNvSpPr>
          <p:nvPr/>
        </p:nvSpPr>
        <p:spPr bwMode="auto">
          <a:xfrm>
            <a:off x="0" y="857250"/>
            <a:ext cx="900112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 u="sng"/>
              <a:t>Forças de tração ou tensão </a:t>
            </a:r>
            <a:r>
              <a:rPr lang="pt-BR" altLang="pt-BR" sz="2800" b="0" i="0"/>
              <a:t>T</a:t>
            </a:r>
            <a:endParaRPr lang="pt-BR" altLang="pt-BR" sz="2800" b="0" i="0" baseline="-25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800" b="0" i="0" baseline="-25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A força de tração T</a:t>
            </a:r>
            <a:r>
              <a:rPr lang="pt-BR" altLang="pt-BR" sz="2800" b="0" i="0" baseline="-25000"/>
              <a:t>  </a:t>
            </a:r>
            <a:r>
              <a:rPr lang="pt-BR" altLang="pt-BR" sz="2800" b="0" i="0"/>
              <a:t>é uma força que atua nos tirantes (fios e cabos). Esta força surge por consequência da ação de outros esforços.</a:t>
            </a:r>
          </a:p>
        </p:txBody>
      </p:sp>
      <p:sp>
        <p:nvSpPr>
          <p:cNvPr id="175136" name="Text Box 32"/>
          <p:cNvSpPr txBox="1">
            <a:spLocks noChangeArrowheads="1"/>
          </p:cNvSpPr>
          <p:nvPr/>
        </p:nvSpPr>
        <p:spPr bwMode="auto">
          <a:xfrm>
            <a:off x="5286375" y="3000375"/>
            <a:ext cx="35004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>
                <a:solidFill>
                  <a:srgbClr val="FFFF00"/>
                </a:solidFill>
              </a:rPr>
              <a:t>A força de tração sempre estica o fio. </a:t>
            </a:r>
          </a:p>
        </p:txBody>
      </p:sp>
      <p:sp>
        <p:nvSpPr>
          <p:cNvPr id="50181" name="AutoShape 2" descr="data:image/jpeg;base64,/9j/4AAQSkZJRgABAQAAAQABAAD/2wCEAAkGBhQSERQQEhQUFRIVGBQUFRgVFxcWFhEcFRYVFRcXFhIXHCYfGBojGRgVHy8gJScpLDIsGB8xNjMqNSYsLCkBCQoKDgwOGg8PGjAlHiQwNS0sKi0tLiopLDUsLCw1LywsLSo0KS4sLyo1NTAsKSkpLC0vMi02LSwsLywsLSwsLP/AABEIAKgA+gMBIgACEQEDEQH/xAAcAAEAAgMBAQEAAAAAAAAAAAAABQYDBAcBAgj/xABKEAACAQMCBAEGCQkFBgcAAAABAgMABBESIQUGEzFBBxQiUWFxFyMyM1JTkZKxFkJUYnKBoaLRFTRz0vAkQ2OTssElNYKDs+Hx/8QAGwEBAAIDAQEAAAAAAAAAAAAAAAMEAQIFBgf/xAA9EQACAAMDBwkECgMBAAAAAAAAAQIDEQQSIQUTMUFRUpEUFWGBkqGxwdEGceHwFiIyNEJDU2Jy8SMzgiT/2gAMAwEAAhEDEQA/AO40pSgFKUoBSlKAUpSgFVrmfmyS3ngtLa286uJlkk0dUQiNI8AuzlW7sQAMeBqy1zxOSIuJX17dX8DNGhS1tVk1p6MSkySKNshnc4PbY0BauF8bk6Jkvoks2DlQrTpIrDAwwkAUbnIwRnapG44hHGMvIiAYJLMqgathuT4kGuS8f5SmluLmz8xeROlHb8Okdh5rZRlMSSkls9XJz2LZUDtW7Y+TGKeK7mvYSZARDbdRtBWGzREjJPZOoUYk/RbuM0B05r2MOIi6CRhlULDUwHiFzkj20F9GZOlrTqAaimoawPXoznHtrjfLyecWs80NjLLxaFXdrqTpnTcEAKkOH9IKjAooGkBV9YqW5B5X/wDEI7k2M1ukVrjqXGky3E8r4lldgxJYrnvuMntkUB1WlanF74QwSzH/AHaO/wB1SQPtxWDlziPXtYZicl0Ut+1jDfxBrW8q3TFVWhJUpStjIpSlAKUpQClKUApSlAKUpQClKUApSlAKUpQClKUApSlAKUpQEDzxx02dhPcJ84E0xeOZHISPbx9JgceyqbZc9Tpwa5ErH+07Zms2GxdpnbRC4HY51Ag9joNXfmHl/wA6e11PpignW4dcZ6pjBMa5zsA5DHvnTULxvyZQ3F+l/wBR4zgdVF7TOgIhkJzsyE57HsvbfIHxw3yiwq9vaP15dRW2N3o/2eSZFw4EuRqOpW3AxWlc+WayMZYwXLQtHOwdogIpRF6JUFj6QYsq+rLgHG9YrTyVzi2FvLeh+jHLFaBYQiQdVSjSuA2ZJNDMAc7ZJ3NWPiPJMctvaWgYLBbvAWXQG6yQ4IjJyMAsqk984oCs8H8qdjCqwwWNzCnVhiwluERXnAIB3HpbjbuRuARU5e+U23S4S3WOeXVMLYyxx5hWUnHT6hI1MPELnGN61LXyePqhaWVTpvZ+ITAA+m7ArAFJxjQAhOfFa1OAeTK5ga1D3qSRWhnaFPNwvpSo6iR215ZgXJ/775oCJ5l5illj4hIZCbdriOyt0z6P+zjXPIPWWfbP6pFWPyS8R12jQk7xSHH7L+kP5tf2VTOd7EWkdpw5XL9CNpHY7GR5XJZyMnBJDHv+dW75JOIaLt4SdpYyR70OfwLVzXN/9XcUnM/z9x16lKV0i6Q/NvFXtrOe4i0dSNNSdQMyscgBNKsCSxwo37sKgZvKKtpmC9DyXKLqlNrA5iT4tpiuWc7rEAx37MD2qwcf5ZivAqzGXSpDARyyRAkEMpYIRqIIBGexrSvORLaQuW6nxgmD+mfS6/SEhz3yUiRO/wAnI8aAxXHlGtEZVYyBW7v026cR6XWKO/0wm5UZIyAdyBWrdeVS0iVzKs6Ojaem8emRvQWQlUJ7BWXOcHLKMZIFaPOPJlvHHJcakUNIWY3N1NFDCZXVmaPRnQ5kWM/aK+eG8tcOCWZe7V7huqySpc6Gu2lfXKQQ2pxqULnOcKBmgJC98qtrE7IyXJKDLFYWIXCxMwJ8CvVQEeBOPVVi4txyO3RXk1EuQqIilpJGIJ0qg3JwCT4AAk1S7+bg8cT3LXKPGmnUqTK5ZmuPO9OnOWZ5FBI8QgGwFT/EobLiDxxGcGZFaVBBPok0SJoZvi2zpZW7+2gNF/KvaARkJct1EWQBYSxUMsjgNg7HRGz/ALOD2rMPKZa6gCs4QiMmQx4jQywG5VHcnZukMkeGRmtLiXL3DYD0ZX6SdN1YtOqhBNElomoudQJiiZUI22k9dRFzw+whgZ7iVbq4ui0kcEVx6MvnLCFBbxZ2Bi0Ra8H0VbwzQEzYeUQLFruQdYQO8cUTl1ZkFwQMnGmOB4tbEgAt33xX1x3yjosai2V9cjRIJJIyIICwEsglYkYZINbkDOMYNYrngfDZyokk6bTvcqgW6Cm8E0g140P6aFkUBfUijHhXzNwThDecSNcoU1SiQG7+Kge5BVyq68Ruw1D1/Kx40BZOA80xXbSrGsq9LRq6sZj1CRdSFQ2+64OCAcEbb1B8d8oqRyRRxBtBkbqTNGxhMcPz4iYbu+rRGMAgs4AzWTkridmqkRyaWupZWj68/UmvBHiISrqOoqRFsPUPbWZPJpaAFfjsYATM0h6AEqzgQ5PxfxiqdvUKAmeBcdS6jZ0WRNDvE6yLpdWQgMCMn1jxqSrV4bw5II1iiGFGTuSxYsSzMzHdmLEkk7kk1tUArxnA7kD317XLeeYZb7ia20dql5DZRdSWKSbooZbjOjLYOohE2H6xoDqKtntvXtctPHnsIbiHh9lbwtbRi5vepMxhhd01CGMjeSQqvhpA28TWzL5QuITLKbKyifox2xkMkjDTLKiSPGF2zoDjJJXABJ9VAdJpVEg54upF8/WGBOFpqLySO4mkRAdU0ceMaSQQqn0m27ZrzgnO15Pfw2720UUE0DXIBdmnijzpjeTA0AsSBo8N99qAvlKUoBSlKAUpSgFKUoCv828Fga2uZmijMohlIcqCwKxtpIPswK1+R+DQC0tpxEgl6anXpGrJBBOr3E1K80f3K6/wJ/8A42rX5J/8vtf8JPwqC6s7o1eZDRZzqJulKVOTClKUBV+cOET3UlrDEVREc3EkjoJEBiGIkMWtSxLOW74+L39Rhh5KdPUCXJw2HUtGOosoRlEhlDbqHeSUIABrbOT49BpQFPtfJ4kbAKwEQmt5OmFwNFrHpgiznwlzKzY3JNbPLvJfm0pmkl6rgz9M9MIVFxIJZDI2SZHOEXVsMIBirPSgKhxXkMzzyXBlGpizoGTUsbrAIbc4J9IRlppMeLSZ2xvo2nkxaI6UuQIkZpYlMILpILcwQlpdfpLFnUq4G+N9qn+Lc3xxSebxqZ7gAFo4yAIgexlkPox58Bux8ARvUVLxe8k7yRQjPyY06jY/xpTjP/t/bVK02+z2bCbGk9ml8ESwSY4/soxR+TpkSeGO5CxSxLEuYVaWLRCsKYmL/IXDOFAU5dvS331x5M5lbqpdxJKda7Wq9ONWhjhQRRdT0GRUbDZPzjZG5zsda5GSLuUnw1x2zKPeEhQn7wrah5nuY/nYknX6UOY5B7ejIxU/uf8AdVaTlixzXdUePTVeOBvFZpsOND54P5PFgnWTqaoo2jeKPQAytFALdNU2SWRV1lVAGGkY71cK0+GcWiuE1xNqGSrDcMhHdXQ4KMPUQDW5XWK4pSlAKrXDZrO2u7qES5uZAb241nPTQaYxlwAFVQBhTvjJ8c1Kcw8bSztpbqTJWJS2B3c9lUe0sQP31wybhF49zxMTagXtkub6QbdMCJ5xax+89NP2Y270B0zhPLXDuJN/aqJIyzEFlZnWKZoWKK72+cNjTtnb2Zqbbh1vZwyoCi+cyuT1SSJprk6Qp8TklVwPAeyuRQ8VK28PDnluoljsYJLeG2DrLfz3CmQfGKpwikqMbDOTvjFTl1yobm7sbW7muC1rZie8dZnCq49GLSQcLID1CWG5Az66AnOU/JYsUE0V4xkEgaJIkmmaK3iYDKR6yNywJyRkDAz3zLcocqWVvLLLbGZ5Yx5pI0skrkaNMmkdTbAynydtsDxqlwWE5sRxuS7u1CSNdxW+ttBiTKwQlc5JfTDliTsTtkkmJ5l4rGIbPh0l3crfKo84mElwUt2lIlcOkQJll30qvYeJHagO7UrQ4FwhbWCO3V5JAgxrlYu7nOSWY+JOfZW/QEdd8aEblCpOMb7eIzWD8o1+g32itHjfzx9y/hWhXg7Zlu1yrRHBDFgm0sFtOtKssuKBNonfyjX6DfaKflGv0G+0VBUqrz/bd5cEScjlbCd/KNfoN9op+Ua/Qb7RUFSnP9t3lwQ5HK2G7zDx9WtLhdJ3hmHceMbCsPKPHVSyt0Kk4jUeFRnGv7vN/hS/9DVi5c/ukH7C1Lz1a83nL2NaaEV+Sy8/dp+HzLd+Ua/Qb7RT8o1+g32ioKlRc/23eXBFjkcrYTv5Rr9BvtFPyjX6DfaKgqU5/tu8uCHI5WwnfyjX6DfaK9HMSnbS32ioGvQ2NzsBuSewx3JNbLL1tb+0uCDscrYXPNVLmLmdndrKzcCQfPzAZFspyAF8GmYggDsuCT2wZFrh7vIjLR2u+qUHS849UJG6J/xO5x6Ox1VV+CIDGZVUKJWMoAGAqnaNcDwWMKPtPjXr8q212OzuKH7TwXr1HNs8rOR0egz8O4akCdOMYGSxJOWdjuzux3ZidyTWzSq7xLm9Y72GyUA6mUTP3EfUVhEgA31M+jOewYHxyPnkqTOtccV2sTo4nrwSq2dmKKGWlXDUWKlBSqugkMEkbo/nEBAnUY32WdR2jk9ngG7qcHtlTcOE8UW4iWZMgNnKn5SMCVZGHgysCp9oqrat8ePfH/1Wflebp3c0P5syCcDPZ0IjkP8A6lMR96k+Ney9nrfHE3Zpjrrh9PNHMtklL666y3UpSvYHNINua4DsVmPvgk8Nx+bQ81QHIKzYPf4iTfw39HfapylRXZm8uHxLN+RuPtfAg/ypgznTLkbD4iTb2fJr38rIPozf8iT/AC1N0pdmby4fEX5G4+18CEHNkH0Zv+TJ/lrwc0wd9M3r+Yk/y1OUpdmby4fEX5G4+18Ch8Z8obxT4iQNFpBxIrxvnfOCfD91bfDfKTFIQrRSq3b0B1B/Df8AhU9e8t280nWljDvgL6RJGBn8zOPH1VvW9okYwiKo9SgD8KrQyrQo23Gqe6vzxLsdosTlqFSnepprT++BWuKTB5CwDAED5Ssp7eKsARWpW/xv54+5fwrQr5xlH71N/k/EtSf9apsFKUqiSilKUBp8a/u83+FL/wBDVi5c/ukH7C1scThLwyou7MjqPaSpA399fHBrZo7eKNhhlUAjvgj2irF5ZimuvkV7rz97Vd8zcpSlVywKUrXvL5YwCclmOEVd2kPqUf8AfsO5wK2hhcTog3QyXFwqKXcgKO5P8PefZWjFbtcENKpWHI0xHYyfrTD1epPt9Q+7exZmEs+C43RAcpD7vpP+t9mPGRTuPeKnhiUt0h07fT14bTRquktV8h6UgHco4H3TX5y4hxidpEbqkdERiJUz04zGq4Og/LORuW79thtX6Wr89c7cBa2upFPyAw0dvkNvGceIwCpP0kb1jP2rJ0mROnXZ8KeDpXH5wqebiiihWDLDwfyiwmBnumWOaM4KJnVMNtLQodznOMZOCpyQN6oF9dPO7zOSHdy+2xTBGjG5xpAQDc/JFfGa8q/kz2bsmTp02bLxv4UehJ6kZm2mObCk9R1jk/jjXduHcASKxikwMKxAUhlGdgVZDjwJI8KguDeUbVIY7lUjRmfRIDhIwOyylj7D6Y2yQMCoDlnmprNZlCGTXh4wWwqSAaSWH0SoXON/QA8ciCUbb7nfPgDnJO3qya8tZfY+CZabVLnQUl/lxV0a8NtNDqW4ra1BA4XjrJvmHmYy3gvIGJWEKId2AkCkmTK7ejIcrjxVVPjt0TlHmJLriSCHDRx28jM4bPpSmA9PYYOkKMkHu2O4Nci/1/oV2HyRcCaNJLh99XxSH3YMuD+cocBM57xsRsRXXtuQ7LZIZMcGEUCcK/dXS37seJWU+OO8nrxOi0pSqRgUpSgFKUoBSlKAUpSgKzxv54+5fwrQrf4388fcv4VoV8ryj97m/wAn4nfkf64fcKUpVAmFKUoBShNa9hfpNGJYySpzjIx2JB2PtFbXXSuoxeVaazYpStCe+Z2MUGCw2kkO6Q+z9d/1ew7nHY7QQOIN0Pu84hpIjjGuU7hc4Cj6cjfmr/E9gDXtnw/STI51ysMFvAD6KL+amfDx7nJrJZ2KxjC5JO7M27OfWzeJ/gOwxWetoo0ldg47TCWtntep3HvFfNfSdx7xUcOlGzLnVc5z5RW9i2wJkDaCex1Ago2xwD3DYyrAEZ3BsdeEivsUMThdVpPNH5o4twaS3cpICrLnUD3TB/OHbB2wwJU52J3A0a/Q/HTYzALO8TMpypV8SxnvlGjOtT7jVB4j5OIpGzbG5fJLHVBjOfDquYk0+5c+smvRWfLKpScsdq9CJy9hzavqOIsQFBJOwABJPuAq/wAXkiuX20wwj6TStI3/AClTT/PVw4N5LLaHeUmU75GNEZzpyCoJd1OPks7L7KnmZZkpfUTb4GFLZQeRuSJLmTWcqi95Bj4s+kGVcj0pe2CNkO5OoaK7baWiRIsUahUQBVA7KAMAV9xQqqhVAVQMAKAAAOwAHYV91520WiO0R34/6JUqClKVXMilcnfyvSuMKIoz6yGP2Z2/GtJOfLhHFw8hkC59EnCHIxuqYHjVebOilTFKigiq3TFNeOnqOpKyZHMluYo4aJV0p+GC62dlpXJ/hnf6qL+enwzv9VF/PV/k07ci7MXoUsy96HtQ+p1ilcn+Gd/qov56fDO/1UX89OTTtyLsxegzL3oe1D6nWKVyf4Z3+qi/np8M7/VRfz05NO3IuzF6DMveh7UPqXLjfzx9w/AVoVSL/wAqcjuWEMe4Hi47VrfCXJ9TH95q8bavZHKk+dHNglqkTbVYkni9jdV1l2C2SpcKgbxXX3o6BSuf/CXJ9TH95qfCXJ9TH95qr/QrK/6a7UPqb8vk7e5nQKVz/wCEuT6mP7zU+EuT6mP7zU+hWV/012ofUcvk7e5l/fsfcahOSz/sUfvk/wCtqrZ8pUnbox/eaohOaJY0S3EcbQpkkMzDqFiW9PSN1H0cgHx9VbL2TylAszFAqxYr60Lwhwev9yK8VtlOdDEnqfjCdE67XG0RKQ53kGzS+sRHwX1yfZnuN+3t1RQiAKo2AHhXNX5/uif90q+ARdx7mYn8K8PObn5aM/7U8gH3I9K/wqZ+xuVWqXElsvQ168USq3Sdp0qe6RPluq/tMB+Na39txHZSzn/ho8n8UU1Q7fncJ8m0twfWM5+3Ga2vhLl+pj+81afQvKa/Lr/3CvNmeXytvcy4niMh+Rbv75GSMfwLN/LRRdMRvBGMjsHkI/eSo/hVO+EuX6mP7zV6PKZJn5iP7zVsvZDKydVJh7UL8WY5bJf4nwOuDgsrfO3cx9YjEcSn94UuPvV9ryxb93TqH1zO8x+2VmxXNPhsn/Rovvv/AEp8Nk/6ND99/wCle/5qtW73o5F9HW4LRE2RFUfqgD8Ky1x/4bJ/0aH77/0p8Nk/6ND99/6U5qtW73oX0dgpXH/hsn/Rofvv/Snw2T/o0P33/pTmq1bvehfR2Clcf+Gyf9Gh++/9KfDZP+jQ/ff+lOarVu96F9HYKVx/4bJ/0aH77/0p8Nk/6ND99/6U5qtW73oX0c5q2ycr20MUZuZLtZHjWR+lCHii17qGc43xjI9tV7g0Mb3ESzMEiLr1GbYBQctv7QCPeRU5f86ST3TdWWXzJ5V1RAnT0g49EIP1BuBXp59+KJQw6Fi/KmD6SFYEHJwmURmcRSdDOBIUIU77b9t/fSfgs6IZHhlVAQpZkYAE9hkjvV/l5ptlmdWujNDNJG7AI6w28MBMiQpGe7MwRdgBjPrrW5S5iuL25lSR2OrXNDlDIkEpwkRYAbImrbwzgneoOUzbricOCxxqvL31+JmiKRc8HnjKLJDKrPugZGBf9kY3r4vuGywsFmjeNiMgOpUkesZq7WXEY4muYpOIuZ1XRFOySuImZ285EIyTqOlBrGCd8VAc68VWe4XpSGSKKKKJGIIJ0qNRIbfJYsallTo447rWG2j7q/Okw0iKseFTTZEMUkmkZOhS2n347VJ8S5UkWbzeBJZpI0Qz6V1CN2XUy+j4DIG/iDVm4Dxq1jhs287aIQB5JoFRw1xLknLOuzA4AGcjG3ia2LfnKEWqOlwkU+ZZZQYpJJWlkJJKjUIz3ADNkADwqCO0zr31YcNGh9OnDo1bTKSOaspBIIwRsQdiCO4IryvqWUsSzElmJZie5JOSSfWTmvmumaClKUApSlABWS5+Uf8AXhWMVkuflH91UJn32X/CPxlmr+0vnYY6VmsrJ5pFijUtI5wqjuT/APmT+6pTiXJl5BGZZYHWMYy3okLkgDODtuQKuRTIIWoW1Vm9CFpSlbmBSlKAUpSgFKUoBSlKAUpSgFKUoBSlfUbAEEjIBBI7ahncZHbNAXHkTkfzlknuFfzcsFUKDmY7k5P5sYxu3j2Hscu8Et5Dd3L3AhijMqhFEg0CQssJLqd1z+aMk6d60oPKDcpcrcA4RBpSAM4gRQulVEYONtjnvtUVHxki1NoFGlpRK7ZOp9KhUT2AHJ95rnuXPjbbdK00asXXTr6dvQb1RMNyLiMyNdQL8S9wiHV1HQZ0HR+bqGnG+fSxg4qR4XyjAbgw3UkaC0jElwFEmqXUuttT5IXQWVdu/qquXvMJlvBeNGvotGyx76AseAie7CiknMjsl0CBru2VpH8QAxcoo9RJX9yisuXaIlRxeGFfRV8hVErZcg9VgouYVMoY24ZXDXCqD6ejvGhIIBbvjtVTBqy3PO7NGoWGNJxCLYzgsX6YGnCqThCRsSN9/Cq1U8jO45zq0eXz7tBh01ClKVYNRSlKAUpSgArJc/KP7q9giBrLPGN2rz0/KcmDKEEt1qk4dGuJwNeBE41foWTkFkg84v5Q2iFBGukgMXmOkaSdshdVLTh1pdyHoi5it4Y5J7oyOJGKpggRj1nfc1Xf7Wk8381yBF1OqQBuzaQoy3iABsK3+TproXIWybTKysDnTp0gamL6tsDFdSZKiV+ZWj1Y4UW3vZOnqLZBy1ZSpbXBhe3jCXE0yGRnZ4YQQrknsWbTjHcZxWgnDuHTQCdElijt9TXOWLSPqYrDErHC6n7kgYXtnxrR5m8/g1NcSB1u1UGRGV1kWM6giuB6IBPYYFeclczxWYlMnVbXp+KVY2imCg4DlzlSCe4ztnY1WzczN34Ym9iTe3Fd9KvYjaqrQ2EsrKdHuxBLBBbqOsgk1md5CBEsbN2BGSW9oxWrz1YW8LwLBEYnaFJJU1lwpfdVy2+QASf2hsKwQ8+3iSSypMQ0uNXoqQNOQoUEYGkbDFRfFeLy3MnVmfW+FXOANlGBsBVmVJmqYnE8F+5vx068X0GraoadKUq6ailKUApSlAKUpQClKUApSlAKUpQClKUApSlAKUpQClKUApSlAZbZt/fWS6bYCtdGwQayXLb+6vN2iw38rSpuq62/fDh5ohcP+RMxVceUpYbW0nu7hXYT5s4xGQr4K6pSGPbbSM++qdWR7liqoWYouSqknSurdsL2GfGu/Ol5yG7q1k6dDovAooruEzPEEtLT4q3g0yTAvJ6TySrGNch3BxsCfEbmvDZ28l/lrCSOFIxHtAxQysAyPLBGSVXB+TnOMaseFD4dxqe31dCWSPV8rQxXVjtkCslrzFcxazHPMpkOXw7AufWTnv7e9UnZI70Thiw1YvCunr0urqbXi83vBvSmnNlDJJA8drHDbK3SkkI6hlkVd8AMowfcTVa5/SFbvRCiRlY4xMseyCXcuFHhjKj3g1EWfG54tfSmlTX8vS7DX7SQe/t71pE1NJs8UEd6J6Pf0GGxSlKuGopSlAKUpQClKUApSlAKUpQClKUApSlAKUpQClKUApSlAKUpQChNe0pRVqDylKUApSlAKUpQClKUApSlAKUpQClKUApSlAf/2Q=="/>
          <p:cNvSpPr>
            <a:spLocks noChangeAspect="1" noChangeArrowheads="1"/>
          </p:cNvSpPr>
          <p:nvPr/>
        </p:nvSpPr>
        <p:spPr bwMode="auto">
          <a:xfrm>
            <a:off x="4395788" y="-762000"/>
            <a:ext cx="2381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sp>
        <p:nvSpPr>
          <p:cNvPr id="50182" name="AutoShape 4" descr="data:image/jpeg;base64,/9j/4AAQSkZJRgABAQAAAQABAAD/2wCEAAkGBhQSERQQEhQUFRIVGBQUFRgVFxcWFhEcFRYVFRcXFhIXHCYfGBojGRgVHy8gJScpLDIsGB8xNjMqNSYsLCkBCQoKDgwOGg8PGjAlHiQwNS0sKi0tLiopLDUsLCw1LywsLSo0KS4sLyo1NTAsKSkpLC0vMi02LSwsLywsLSwsLP/AABEIAKgA+gMBIgACEQEDEQH/xAAcAAEAAgMBAQEAAAAAAAAAAAAABQYDBAcBAgj/xABKEAACAQMCBAEGCQkFBgcAAAABAgMABBESIQUGEzFBBxQiUWFxFyMyM1JTkZKxFkJUYnKBoaLRFTRz0vAkQ2OTssElNYKDs+Hx/8QAGwEBAAIDAQEAAAAAAAAAAAAAAAMEAQIFBgf/xAA9EQACAAMDBwkECgMBAAAAAAAAAQIDEQQSIQUTMUFRUpEUFWGBkqGxwdEGceHwFiIyNEJDU2Jy8SMzgiT/2gAMAwEAAhEDEQA/AO40pSgFKUoBSlKAUpSgFVrmfmyS3ngtLa286uJlkk0dUQiNI8AuzlW7sQAMeBqy1zxOSIuJX17dX8DNGhS1tVk1p6MSkySKNshnc4PbY0BauF8bk6Jkvoks2DlQrTpIrDAwwkAUbnIwRnapG44hHGMvIiAYJLMqgathuT4kGuS8f5SmluLmz8xeROlHb8Okdh5rZRlMSSkls9XJz2LZUDtW7Y+TGKeK7mvYSZARDbdRtBWGzREjJPZOoUYk/RbuM0B05r2MOIi6CRhlULDUwHiFzkj20F9GZOlrTqAaimoawPXoznHtrjfLyecWs80NjLLxaFXdrqTpnTcEAKkOH9IKjAooGkBV9YqW5B5X/wDEI7k2M1ukVrjqXGky3E8r4lldgxJYrnvuMntkUB1WlanF74QwSzH/AHaO/wB1SQPtxWDlziPXtYZicl0Ut+1jDfxBrW8q3TFVWhJUpStjIpSlAKUpQClKUApSlAKUpQClKUApSlAKUpQClKUApSlAKUpQEDzxx02dhPcJ84E0xeOZHISPbx9JgceyqbZc9Tpwa5ErH+07Zms2GxdpnbRC4HY51Ag9joNXfmHl/wA6e11PpignW4dcZ6pjBMa5zsA5DHvnTULxvyZQ3F+l/wBR4zgdVF7TOgIhkJzsyE57HsvbfIHxw3yiwq9vaP15dRW2N3o/2eSZFw4EuRqOpW3AxWlc+WayMZYwXLQtHOwdogIpRF6JUFj6QYsq+rLgHG9YrTyVzi2FvLeh+jHLFaBYQiQdVSjSuA2ZJNDMAc7ZJ3NWPiPJMctvaWgYLBbvAWXQG6yQ4IjJyMAsqk984oCs8H8qdjCqwwWNzCnVhiwluERXnAIB3HpbjbuRuARU5e+U23S4S3WOeXVMLYyxx5hWUnHT6hI1MPELnGN61LXyePqhaWVTpvZ+ITAA+m7ArAFJxjQAhOfFa1OAeTK5ga1D3qSRWhnaFPNwvpSo6iR215ZgXJ/775oCJ5l5illj4hIZCbdriOyt0z6P+zjXPIPWWfbP6pFWPyS8R12jQk7xSHH7L+kP5tf2VTOd7EWkdpw5XL9CNpHY7GR5XJZyMnBJDHv+dW75JOIaLt4SdpYyR70OfwLVzXN/9XcUnM/z9x16lKV0i6Q/NvFXtrOe4i0dSNNSdQMyscgBNKsCSxwo37sKgZvKKtpmC9DyXKLqlNrA5iT4tpiuWc7rEAx37MD2qwcf5ZivAqzGXSpDARyyRAkEMpYIRqIIBGexrSvORLaQuW6nxgmD+mfS6/SEhz3yUiRO/wAnI8aAxXHlGtEZVYyBW7v026cR6XWKO/0wm5UZIyAdyBWrdeVS0iVzKs6Ojaem8emRvQWQlUJ7BWXOcHLKMZIFaPOPJlvHHJcakUNIWY3N1NFDCZXVmaPRnQ5kWM/aK+eG8tcOCWZe7V7huqySpc6Gu2lfXKQQ2pxqULnOcKBmgJC98qtrE7IyXJKDLFYWIXCxMwJ8CvVQEeBOPVVi4txyO3RXk1EuQqIilpJGIJ0qg3JwCT4AAk1S7+bg8cT3LXKPGmnUqTK5ZmuPO9OnOWZ5FBI8QgGwFT/EobLiDxxGcGZFaVBBPok0SJoZvi2zpZW7+2gNF/KvaARkJct1EWQBYSxUMsjgNg7HRGz/ALOD2rMPKZa6gCs4QiMmQx4jQywG5VHcnZukMkeGRmtLiXL3DYD0ZX6SdN1YtOqhBNElomoudQJiiZUI22k9dRFzw+whgZ7iVbq4ui0kcEVx6MvnLCFBbxZ2Bi0Ra8H0VbwzQEzYeUQLFruQdYQO8cUTl1ZkFwQMnGmOB4tbEgAt33xX1x3yjosai2V9cjRIJJIyIICwEsglYkYZINbkDOMYNYrngfDZyokk6bTvcqgW6Cm8E0g140P6aFkUBfUijHhXzNwThDecSNcoU1SiQG7+Kge5BVyq68Ruw1D1/Kx40BZOA80xXbSrGsq9LRq6sZj1CRdSFQ2+64OCAcEbb1B8d8oqRyRRxBtBkbqTNGxhMcPz4iYbu+rRGMAgs4AzWTkridmqkRyaWupZWj68/UmvBHiISrqOoqRFsPUPbWZPJpaAFfjsYATM0h6AEqzgQ5PxfxiqdvUKAmeBcdS6jZ0WRNDvE6yLpdWQgMCMn1jxqSrV4bw5II1iiGFGTuSxYsSzMzHdmLEkk7kk1tUArxnA7kD317XLeeYZb7ia20dql5DZRdSWKSbooZbjOjLYOohE2H6xoDqKtntvXtctPHnsIbiHh9lbwtbRi5vepMxhhd01CGMjeSQqvhpA28TWzL5QuITLKbKyifox2xkMkjDTLKiSPGF2zoDjJJXABJ9VAdJpVEg54upF8/WGBOFpqLySO4mkRAdU0ceMaSQQqn0m27ZrzgnO15Pfw2720UUE0DXIBdmnijzpjeTA0AsSBo8N99qAvlKUoBSlKAUpSgFKUoCv828Fga2uZmijMohlIcqCwKxtpIPswK1+R+DQC0tpxEgl6anXpGrJBBOr3E1K80f3K6/wJ/8A42rX5J/8vtf8JPwqC6s7o1eZDRZzqJulKVOTClKUBV+cOET3UlrDEVREc3EkjoJEBiGIkMWtSxLOW74+L39Rhh5KdPUCXJw2HUtGOosoRlEhlDbqHeSUIABrbOT49BpQFPtfJ4kbAKwEQmt5OmFwNFrHpgiznwlzKzY3JNbPLvJfm0pmkl6rgz9M9MIVFxIJZDI2SZHOEXVsMIBirPSgKhxXkMzzyXBlGpizoGTUsbrAIbc4J9IRlppMeLSZ2xvo2nkxaI6UuQIkZpYlMILpILcwQlpdfpLFnUq4G+N9qn+Lc3xxSebxqZ7gAFo4yAIgexlkPox58Bux8ARvUVLxe8k7yRQjPyY06jY/xpTjP/t/bVK02+z2bCbGk9ml8ESwSY4/soxR+TpkSeGO5CxSxLEuYVaWLRCsKYmL/IXDOFAU5dvS331x5M5lbqpdxJKda7Wq9ONWhjhQRRdT0GRUbDZPzjZG5zsda5GSLuUnw1x2zKPeEhQn7wrah5nuY/nYknX6UOY5B7ejIxU/uf8AdVaTlixzXdUePTVeOBvFZpsOND54P5PFgnWTqaoo2jeKPQAytFALdNU2SWRV1lVAGGkY71cK0+GcWiuE1xNqGSrDcMhHdXQ4KMPUQDW5XWK4pSlAKrXDZrO2u7qES5uZAb241nPTQaYxlwAFVQBhTvjJ8c1Kcw8bSztpbqTJWJS2B3c9lUe0sQP31wybhF49zxMTagXtkub6QbdMCJ5xax+89NP2Y270B0zhPLXDuJN/aqJIyzEFlZnWKZoWKK72+cNjTtnb2Zqbbh1vZwyoCi+cyuT1SSJprk6Qp8TklVwPAeyuRQ8VK28PDnluoljsYJLeG2DrLfz3CmQfGKpwikqMbDOTvjFTl1yobm7sbW7muC1rZie8dZnCq49GLSQcLID1CWG5Az66AnOU/JYsUE0V4xkEgaJIkmmaK3iYDKR6yNywJyRkDAz3zLcocqWVvLLLbGZ5Yx5pI0skrkaNMmkdTbAynydtsDxqlwWE5sRxuS7u1CSNdxW+ttBiTKwQlc5JfTDliTsTtkkmJ5l4rGIbPh0l3crfKo84mElwUt2lIlcOkQJll30qvYeJHagO7UrQ4FwhbWCO3V5JAgxrlYu7nOSWY+JOfZW/QEdd8aEblCpOMb7eIzWD8o1+g32itHjfzx9y/hWhXg7Zlu1yrRHBDFgm0sFtOtKssuKBNonfyjX6DfaKflGv0G+0VBUqrz/bd5cEScjlbCd/KNfoN9op+Ua/Qb7RUFSnP9t3lwQ5HK2G7zDx9WtLhdJ3hmHceMbCsPKPHVSyt0Kk4jUeFRnGv7vN/hS/9DVi5c/ukH7C1Lz1a83nL2NaaEV+Sy8/dp+HzLd+Ua/Qb7RT8o1+g32ioKlRc/23eXBFjkcrYTv5Rr9BvtFPyjX6DfaKgqU5/tu8uCHI5WwnfyjX6DfaK9HMSnbS32ioGvQ2NzsBuSewx3JNbLL1tb+0uCDscrYXPNVLmLmdndrKzcCQfPzAZFspyAF8GmYggDsuCT2wZFrh7vIjLR2u+qUHS849UJG6J/xO5x6Ox1VV+CIDGZVUKJWMoAGAqnaNcDwWMKPtPjXr8q212OzuKH7TwXr1HNs8rOR0egz8O4akCdOMYGSxJOWdjuzux3ZidyTWzSq7xLm9Y72GyUA6mUTP3EfUVhEgA31M+jOewYHxyPnkqTOtccV2sTo4nrwSq2dmKKGWlXDUWKlBSqugkMEkbo/nEBAnUY32WdR2jk9ngG7qcHtlTcOE8UW4iWZMgNnKn5SMCVZGHgysCp9oqrat8ePfH/1Wflebp3c0P5syCcDPZ0IjkP8A6lMR96k+Ney9nrfHE3Zpjrrh9PNHMtklL666y3UpSvYHNINua4DsVmPvgk8Nx+bQ81QHIKzYPf4iTfw39HfapylRXZm8uHxLN+RuPtfAg/ypgznTLkbD4iTb2fJr38rIPozf8iT/AC1N0pdmby4fEX5G4+18CEHNkH0Zv+TJ/lrwc0wd9M3r+Yk/y1OUpdmby4fEX5G4+18Ch8Z8obxT4iQNFpBxIrxvnfOCfD91bfDfKTFIQrRSq3b0B1B/Df8AhU9e8t280nWljDvgL6RJGBn8zOPH1VvW9okYwiKo9SgD8KrQyrQo23Gqe6vzxLsdosTlqFSnepprT++BWuKTB5CwDAED5Ssp7eKsARWpW/xv54+5fwrQr5xlH71N/k/EtSf9apsFKUqiSilKUBp8a/u83+FL/wBDVi5c/ukH7C1scThLwyou7MjqPaSpA399fHBrZo7eKNhhlUAjvgj2irF5ZimuvkV7rz97Vd8zcpSlVywKUrXvL5YwCclmOEVd2kPqUf8AfsO5wK2hhcTog3QyXFwqKXcgKO5P8PefZWjFbtcENKpWHI0xHYyfrTD1epPt9Q+7exZmEs+C43RAcpD7vpP+t9mPGRTuPeKnhiUt0h07fT14bTRquktV8h6UgHco4H3TX5y4hxidpEbqkdERiJUz04zGq4Og/LORuW79thtX6Wr89c7cBa2upFPyAw0dvkNvGceIwCpP0kb1jP2rJ0mROnXZ8KeDpXH5wqebiiihWDLDwfyiwmBnumWOaM4KJnVMNtLQodznOMZOCpyQN6oF9dPO7zOSHdy+2xTBGjG5xpAQDc/JFfGa8q/kz2bsmTp02bLxv4UehJ6kZm2mObCk9R1jk/jjXduHcASKxikwMKxAUhlGdgVZDjwJI8KguDeUbVIY7lUjRmfRIDhIwOyylj7D6Y2yQMCoDlnmprNZlCGTXh4wWwqSAaSWH0SoXON/QA8ciCUbb7nfPgDnJO3qya8tZfY+CZabVLnQUl/lxV0a8NtNDqW4ra1BA4XjrJvmHmYy3gvIGJWEKId2AkCkmTK7ejIcrjxVVPjt0TlHmJLriSCHDRx28jM4bPpSmA9PYYOkKMkHu2O4Nci/1/oV2HyRcCaNJLh99XxSH3YMuD+cocBM57xsRsRXXtuQ7LZIZMcGEUCcK/dXS37seJWU+OO8nrxOi0pSqRgUpSgFKUoBSlKAUpSgKzxv54+5fwrQrf4388fcv4VoV8ryj97m/wAn4nfkf64fcKUpVAmFKUoBShNa9hfpNGJYySpzjIx2JB2PtFbXXSuoxeVaazYpStCe+Z2MUGCw2kkO6Q+z9d/1ew7nHY7QQOIN0Pu84hpIjjGuU7hc4Cj6cjfmr/E9gDXtnw/STI51ysMFvAD6KL+amfDx7nJrJZ2KxjC5JO7M27OfWzeJ/gOwxWetoo0ldg47TCWtntep3HvFfNfSdx7xUcOlGzLnVc5z5RW9i2wJkDaCex1Ago2xwD3DYyrAEZ3BsdeEivsUMThdVpPNH5o4twaS3cpICrLnUD3TB/OHbB2wwJU52J3A0a/Q/HTYzALO8TMpypV8SxnvlGjOtT7jVB4j5OIpGzbG5fJLHVBjOfDquYk0+5c+smvRWfLKpScsdq9CJy9hzavqOIsQFBJOwABJPuAq/wAXkiuX20wwj6TStI3/AClTT/PVw4N5LLaHeUmU75GNEZzpyCoJd1OPks7L7KnmZZkpfUTb4GFLZQeRuSJLmTWcqi95Bj4s+kGVcj0pe2CNkO5OoaK7baWiRIsUahUQBVA7KAMAV9xQqqhVAVQMAKAAAOwAHYV91520WiO0R34/6JUqClKVXMilcnfyvSuMKIoz6yGP2Z2/GtJOfLhHFw8hkC59EnCHIxuqYHjVebOilTFKigiq3TFNeOnqOpKyZHMluYo4aJV0p+GC62dlpXJ/hnf6qL+enwzv9VF/PV/k07ci7MXoUsy96HtQ+p1ilcn+Gd/qov56fDO/1UX89OTTtyLsxegzL3oe1D6nWKVyf4Z3+qi/np8M7/VRfz05NO3IuzF6DMveh7UPqXLjfzx9w/AVoVSL/wAqcjuWEMe4Hi47VrfCXJ9TH95q8bavZHKk+dHNglqkTbVYkni9jdV1l2C2SpcKgbxXX3o6BSuf/CXJ9TH95qfCXJ9TH95qr/QrK/6a7UPqb8vk7e5nQKVz/wCEuT6mP7zU+EuT6mP7zU+hWV/012ofUcvk7e5l/fsfcahOSz/sUfvk/wCtqrZ8pUnbox/eaohOaJY0S3EcbQpkkMzDqFiW9PSN1H0cgHx9VbL2TylAszFAqxYr60Lwhwev9yK8VtlOdDEnqfjCdE67XG0RKQ53kGzS+sRHwX1yfZnuN+3t1RQiAKo2AHhXNX5/uif90q+ARdx7mYn8K8PObn5aM/7U8gH3I9K/wqZ+xuVWqXElsvQ168USq3Sdp0qe6RPluq/tMB+Na39txHZSzn/ho8n8UU1Q7fncJ8m0twfWM5+3Ga2vhLl+pj+81afQvKa/Lr/3CvNmeXytvcy4niMh+Rbv75GSMfwLN/LRRdMRvBGMjsHkI/eSo/hVO+EuX6mP7zV6PKZJn5iP7zVsvZDKydVJh7UL8WY5bJf4nwOuDgsrfO3cx9YjEcSn94UuPvV9ryxb93TqH1zO8x+2VmxXNPhsn/Rovvv/AEp8Nk/6ND99/wCle/5qtW73o5F9HW4LRE2RFUfqgD8Ky1x/4bJ/0aH77/0p8Nk/6ND99/6U5qtW73oX0dgpXH/hsn/Rofvv/Snw2T/o0P33/pTmq1bvehfR2Clcf+Gyf9Gh++/9KfDZP+jQ/ff+lOarVu96F9HYKVx/4bJ/0aH77/0p8Nk/6ND99/6U5qtW73oX0c5q2ycr20MUZuZLtZHjWR+lCHii17qGc43xjI9tV7g0Mb3ESzMEiLr1GbYBQctv7QCPeRU5f86ST3TdWWXzJ5V1RAnT0g49EIP1BuBXp59+KJQw6Fi/KmD6SFYEHJwmURmcRSdDOBIUIU77b9t/fSfgs6IZHhlVAQpZkYAE9hkjvV/l5ptlmdWujNDNJG7AI6w28MBMiQpGe7MwRdgBjPrrW5S5iuL25lSR2OrXNDlDIkEpwkRYAbImrbwzgneoOUzbricOCxxqvL31+JmiKRc8HnjKLJDKrPugZGBf9kY3r4vuGywsFmjeNiMgOpUkesZq7WXEY4muYpOIuZ1XRFOySuImZ285EIyTqOlBrGCd8VAc68VWe4XpSGSKKKKJGIIJ0qNRIbfJYsallTo447rWG2j7q/Okw0iKseFTTZEMUkmkZOhS2n347VJ8S5UkWbzeBJZpI0Qz6V1CN2XUy+j4DIG/iDVm4Dxq1jhs287aIQB5JoFRw1xLknLOuzA4AGcjG3ia2LfnKEWqOlwkU+ZZZQYpJJWlkJJKjUIz3ADNkADwqCO0zr31YcNGh9OnDo1bTKSOaspBIIwRsQdiCO4IryvqWUsSzElmJZie5JOSSfWTmvmumaClKUApSlABWS5+Uf8AXhWMVkuflH91UJn32X/CPxlmr+0vnYY6VmsrJ5pFijUtI5wqjuT/APmT+6pTiXJl5BGZZYHWMYy3okLkgDODtuQKuRTIIWoW1Vm9CFpSlbmBSlKAUpSgFKUoBSlKAUpSgFKUoBSlfUbAEEjIBBI7ahncZHbNAXHkTkfzlknuFfzcsFUKDmY7k5P5sYxu3j2Hscu8Et5Dd3L3AhijMqhFEg0CQssJLqd1z+aMk6d60oPKDcpcrcA4RBpSAM4gRQulVEYONtjnvtUVHxki1NoFGlpRK7ZOp9KhUT2AHJ95rnuXPjbbdK00asXXTr6dvQb1RMNyLiMyNdQL8S9wiHV1HQZ0HR+bqGnG+fSxg4qR4XyjAbgw3UkaC0jElwFEmqXUuttT5IXQWVdu/qquXvMJlvBeNGvotGyx76AseAie7CiknMjsl0CBru2VpH8QAxcoo9RJX9yisuXaIlRxeGFfRV8hVErZcg9VgouYVMoY24ZXDXCqD6ejvGhIIBbvjtVTBqy3PO7NGoWGNJxCLYzgsX6YGnCqThCRsSN9/Cq1U8jO45zq0eXz7tBh01ClKVYNRSlKAUpSgArJc/KP7q9giBrLPGN2rz0/KcmDKEEt1qk4dGuJwNeBE41foWTkFkg84v5Q2iFBGukgMXmOkaSdshdVLTh1pdyHoi5it4Y5J7oyOJGKpggRj1nfc1Xf7Wk8381yBF1OqQBuzaQoy3iABsK3+TproXIWybTKysDnTp0gamL6tsDFdSZKiV+ZWj1Y4UW3vZOnqLZBy1ZSpbXBhe3jCXE0yGRnZ4YQQrknsWbTjHcZxWgnDuHTQCdElijt9TXOWLSPqYrDErHC6n7kgYXtnxrR5m8/g1NcSB1u1UGRGV1kWM6giuB6IBPYYFeclczxWYlMnVbXp+KVY2imCg4DlzlSCe4ztnY1WzczN34Ym9iTe3Fd9KvYjaqrQ2EsrKdHuxBLBBbqOsgk1md5CBEsbN2BGSW9oxWrz1YW8LwLBEYnaFJJU1lwpfdVy2+QASf2hsKwQ8+3iSSypMQ0uNXoqQNOQoUEYGkbDFRfFeLy3MnVmfW+FXOANlGBsBVmVJmqYnE8F+5vx068X0GraoadKUq6ailKUApSlAKUpQClKUApSlAKUpQClKUApSlAKUpQClKUApSlAZbZt/fWS6bYCtdGwQayXLb+6vN2iw38rSpuq62/fDh5ohcP+RMxVceUpYbW0nu7hXYT5s4xGQr4K6pSGPbbSM++qdWR7liqoWYouSqknSurdsL2GfGu/Ol5yG7q1k6dDovAooruEzPEEtLT4q3g0yTAvJ6TySrGNch3BxsCfEbmvDZ28l/lrCSOFIxHtAxQysAyPLBGSVXB+TnOMaseFD4dxqe31dCWSPV8rQxXVjtkCslrzFcxazHPMpkOXw7AufWTnv7e9UnZI70Thiw1YvCunr0urqbXi83vBvSmnNlDJJA8drHDbK3SkkI6hlkVd8AMowfcTVa5/SFbvRCiRlY4xMseyCXcuFHhjKj3g1EWfG54tfSmlTX8vS7DX7SQe/t71pE1NJs8UEd6J6Pf0GGxSlKuGopSlAKUpQClKUApSlAKUpQClKUApSlAKUpQClKUApSlAKUpQChNe0pRVqDylKUApSlAKUpQClKUApSlAKUpQClKUApSlAf/2Q=="/>
          <p:cNvSpPr>
            <a:spLocks noChangeAspect="1" noChangeArrowheads="1"/>
          </p:cNvSpPr>
          <p:nvPr/>
        </p:nvSpPr>
        <p:spPr bwMode="auto">
          <a:xfrm>
            <a:off x="4395788" y="-762000"/>
            <a:ext cx="2381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pic>
        <p:nvPicPr>
          <p:cNvPr id="50183" name="Picture 9" descr="http://t3.gstatic.com/images?q=tbn:ANd9GcTppXw0BSQOBc_1Z__EMN6VNnKdmCnFS3ZfoI4UYiMOw2ADRYIt"/>
          <p:cNvPicPr>
            <a:picLocks noChangeAspect="1" noChangeArrowheads="1"/>
          </p:cNvPicPr>
          <p:nvPr/>
        </p:nvPicPr>
        <p:blipFill>
          <a:blip r:embed="rId5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75" y="3576638"/>
            <a:ext cx="5635625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Conector de seta reta 19"/>
          <p:cNvCxnSpPr>
            <a:cxnSpLocks noChangeShapeType="1"/>
          </p:cNvCxnSpPr>
          <p:nvPr/>
        </p:nvCxnSpPr>
        <p:spPr bwMode="auto">
          <a:xfrm>
            <a:off x="2000250" y="4953000"/>
            <a:ext cx="1071563" cy="914400"/>
          </a:xfrm>
          <a:prstGeom prst="straightConnector1">
            <a:avLst/>
          </a:prstGeom>
          <a:noFill/>
          <a:ln w="76200" algn="ctr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Conector de seta reta 20"/>
          <p:cNvCxnSpPr>
            <a:cxnSpLocks noChangeShapeType="1"/>
          </p:cNvCxnSpPr>
          <p:nvPr/>
        </p:nvCxnSpPr>
        <p:spPr bwMode="auto">
          <a:xfrm rot="5400000">
            <a:off x="-207962" y="5792788"/>
            <a:ext cx="1271587" cy="1587"/>
          </a:xfrm>
          <a:prstGeom prst="straightConnector1">
            <a:avLst/>
          </a:prstGeom>
          <a:noFill/>
          <a:ln w="76200" algn="ctr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5286375" y="4398963"/>
            <a:ext cx="35004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>
                <a:solidFill>
                  <a:srgbClr val="FFFF00"/>
                </a:solidFill>
              </a:rPr>
              <a:t>A  reação da força de tração também é força de tração e atua nos blocos. </a:t>
            </a:r>
          </a:p>
        </p:txBody>
      </p:sp>
      <p:cxnSp>
        <p:nvCxnSpPr>
          <p:cNvPr id="24" name="Conector de seta reta 23"/>
          <p:cNvCxnSpPr>
            <a:cxnSpLocks noChangeShapeType="1"/>
          </p:cNvCxnSpPr>
          <p:nvPr/>
        </p:nvCxnSpPr>
        <p:spPr bwMode="auto">
          <a:xfrm rot="10800000">
            <a:off x="1357313" y="4429125"/>
            <a:ext cx="795337" cy="676275"/>
          </a:xfrm>
          <a:prstGeom prst="straightConnector1">
            <a:avLst/>
          </a:prstGeom>
          <a:noFill/>
          <a:ln w="76200" algn="ctr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Conector de seta reta 25"/>
          <p:cNvCxnSpPr>
            <a:cxnSpLocks noChangeShapeType="1"/>
          </p:cNvCxnSpPr>
          <p:nvPr/>
        </p:nvCxnSpPr>
        <p:spPr bwMode="auto">
          <a:xfrm rot="16200000" flipV="1">
            <a:off x="-118269" y="4761707"/>
            <a:ext cx="1095375" cy="1588"/>
          </a:xfrm>
          <a:prstGeom prst="straightConnector1">
            <a:avLst/>
          </a:prstGeom>
          <a:noFill/>
          <a:ln w="76200" algn="ctr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36" grpId="0" autoUpdateAnimBg="0"/>
      <p:bldP spid="23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9"/>
          <p:cNvSpPr txBox="1">
            <a:spLocks noChangeArrowheads="1"/>
          </p:cNvSpPr>
          <p:nvPr/>
        </p:nvSpPr>
        <p:spPr bwMode="auto">
          <a:xfrm>
            <a:off x="2085975" y="142875"/>
            <a:ext cx="4772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 i="0">
                <a:solidFill>
                  <a:srgbClr val="FF0000"/>
                </a:solidFill>
                <a:latin typeface="Futura XBlk BT"/>
              </a:rPr>
              <a:t>Estudo das forças </a:t>
            </a:r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0" y="857250"/>
            <a:ext cx="9001125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 u="sng"/>
              <a:t>Forças de Atrito </a:t>
            </a:r>
            <a:r>
              <a:rPr lang="pt-BR" altLang="pt-BR" sz="2800" b="0" i="0"/>
              <a:t>F</a:t>
            </a:r>
            <a:r>
              <a:rPr lang="pt-BR" altLang="pt-BR" sz="2800" b="0" i="0" baseline="-25000"/>
              <a:t>at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800" b="0" i="0" baseline="-25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A força de atrito F</a:t>
            </a:r>
            <a:r>
              <a:rPr lang="pt-BR" altLang="pt-BR" sz="2800" b="0" i="0" baseline="-25000"/>
              <a:t>at  </a:t>
            </a:r>
            <a:r>
              <a:rPr lang="pt-BR" altLang="pt-BR" sz="2800" b="0" i="0"/>
              <a:t>é uma força que atua nas duas superfícies em contato onde existe alguma rugosidade.</a:t>
            </a:r>
          </a:p>
        </p:txBody>
      </p:sp>
      <p:sp>
        <p:nvSpPr>
          <p:cNvPr id="175136" name="Text Box 32"/>
          <p:cNvSpPr txBox="1">
            <a:spLocks noChangeArrowheads="1"/>
          </p:cNvSpPr>
          <p:nvPr/>
        </p:nvSpPr>
        <p:spPr bwMode="auto">
          <a:xfrm>
            <a:off x="3929063" y="3214688"/>
            <a:ext cx="503555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>
                <a:solidFill>
                  <a:srgbClr val="FFFF00"/>
                </a:solidFill>
              </a:rPr>
              <a:t>Na figura o pé faz força para trás no piso e a reação que também é uma força de atrito, é uma força do piso sobre o pé, para frente. </a:t>
            </a:r>
          </a:p>
        </p:txBody>
      </p:sp>
      <p:pic>
        <p:nvPicPr>
          <p:cNvPr id="51205" name="Picture 2" descr="http://www.brasilescola.com/upload/e/acao%20e%20reaca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57500"/>
            <a:ext cx="2990850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17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4" grpId="0"/>
      <p:bldP spid="17513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9"/>
          <p:cNvSpPr txBox="1">
            <a:spLocks noChangeArrowheads="1"/>
          </p:cNvSpPr>
          <p:nvPr/>
        </p:nvSpPr>
        <p:spPr bwMode="auto">
          <a:xfrm>
            <a:off x="2085975" y="142875"/>
            <a:ext cx="4772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 i="0">
                <a:solidFill>
                  <a:srgbClr val="FF0000"/>
                </a:solidFill>
                <a:latin typeface="Futura XBlk BT"/>
              </a:rPr>
              <a:t>Estudo das forças </a:t>
            </a:r>
          </a:p>
        </p:txBody>
      </p:sp>
      <p:sp>
        <p:nvSpPr>
          <p:cNvPr id="52227" name="Rectangle 10"/>
          <p:cNvSpPr>
            <a:spLocks noChangeArrowheads="1"/>
          </p:cNvSpPr>
          <p:nvPr/>
        </p:nvSpPr>
        <p:spPr bwMode="auto">
          <a:xfrm>
            <a:off x="0" y="857250"/>
            <a:ext cx="9001125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 u="sng"/>
              <a:t>Forças de Atrito </a:t>
            </a:r>
            <a:r>
              <a:rPr lang="pt-BR" altLang="pt-BR" sz="2800" b="0" i="0"/>
              <a:t>F</a:t>
            </a:r>
            <a:r>
              <a:rPr lang="pt-BR" altLang="pt-BR" sz="2800" b="0" i="0" baseline="-25000"/>
              <a:t>at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800" b="0" i="0" baseline="-25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A força de atrito F</a:t>
            </a:r>
            <a:r>
              <a:rPr lang="pt-BR" altLang="pt-BR" sz="2800" b="0" i="0" baseline="-25000"/>
              <a:t>at  </a:t>
            </a:r>
            <a:r>
              <a:rPr lang="pt-BR" altLang="pt-BR" sz="2800" b="0" i="0"/>
              <a:t>é uma força que atua nas duas superfícies em contato onde existe alguma rugosidade.</a:t>
            </a:r>
          </a:p>
        </p:txBody>
      </p:sp>
      <p:sp>
        <p:nvSpPr>
          <p:cNvPr id="175136" name="Text Box 32"/>
          <p:cNvSpPr txBox="1">
            <a:spLocks noChangeArrowheads="1"/>
          </p:cNvSpPr>
          <p:nvPr/>
        </p:nvSpPr>
        <p:spPr bwMode="auto">
          <a:xfrm>
            <a:off x="5214938" y="2857500"/>
            <a:ext cx="3500437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>
                <a:solidFill>
                  <a:srgbClr val="FFFF00"/>
                </a:solidFill>
              </a:rPr>
              <a:t>Estão representados na figura as forças que atuam no bloco. A força de atrito é contrária ao movimento.  </a:t>
            </a:r>
          </a:p>
        </p:txBody>
      </p:sp>
      <p:sp>
        <p:nvSpPr>
          <p:cNvPr id="52229" name="AutoShape 2" descr="data:image/jpeg;base64,/9j/4AAQSkZJRgABAQAAAQABAAD/2wCEAAkGBhQSERQQEhQUFRIVGBQUFRgVFxcWFhEcFRYVFRcXFhIXHCYfGBojGRgVHy8gJScpLDIsGB8xNjMqNSYsLCkBCQoKDgwOGg8PGjAlHiQwNS0sKi0tLiopLDUsLCw1LywsLSo0KS4sLyo1NTAsKSkpLC0vMi02LSwsLywsLSwsLP/AABEIAKgA+gMBIgACEQEDEQH/xAAcAAEAAgMBAQEAAAAAAAAAAAAABQYDBAcBAgj/xABKEAACAQMCBAEGCQkFBgcAAAABAgMABBESIQUGEzFBBxQiUWFxFyMyM1JTkZKxFkJUYnKBoaLRFTRz0vAkQ2OTssElNYKDs+Hx/8QAGwEBAAIDAQEAAAAAAAAAAAAAAAMEAQIFBgf/xAA9EQACAAMDBwkECgMBAAAAAAAAAQIDEQQSIQUTMUFRUpEUFWGBkqGxwdEGceHwFiIyNEJDU2Jy8SMzgiT/2gAMAwEAAhEDEQA/AO40pSgFKUoBSlKAUpSgFVrmfmyS3ngtLa286uJlkk0dUQiNI8AuzlW7sQAMeBqy1zxOSIuJX17dX8DNGhS1tVk1p6MSkySKNshnc4PbY0BauF8bk6Jkvoks2DlQrTpIrDAwwkAUbnIwRnapG44hHGMvIiAYJLMqgathuT4kGuS8f5SmluLmz8xeROlHb8Okdh5rZRlMSSkls9XJz2LZUDtW7Y+TGKeK7mvYSZARDbdRtBWGzREjJPZOoUYk/RbuM0B05r2MOIi6CRhlULDUwHiFzkj20F9GZOlrTqAaimoawPXoznHtrjfLyecWs80NjLLxaFXdrqTpnTcEAKkOH9IKjAooGkBV9YqW5B5X/wDEI7k2M1ukVrjqXGky3E8r4lldgxJYrnvuMntkUB1WlanF74QwSzH/AHaO/wB1SQPtxWDlziPXtYZicl0Ut+1jDfxBrW8q3TFVWhJUpStjIpSlAKUpQClKUApSlAKUpQClKUApSlAKUpQClKUApSlAKUpQEDzxx02dhPcJ84E0xeOZHISPbx9JgceyqbZc9Tpwa5ErH+07Zms2GxdpnbRC4HY51Ag9joNXfmHl/wA6e11PpignW4dcZ6pjBMa5zsA5DHvnTULxvyZQ3F+l/wBR4zgdVF7TOgIhkJzsyE57HsvbfIHxw3yiwq9vaP15dRW2N3o/2eSZFw4EuRqOpW3AxWlc+WayMZYwXLQtHOwdogIpRF6JUFj6QYsq+rLgHG9YrTyVzi2FvLeh+jHLFaBYQiQdVSjSuA2ZJNDMAc7ZJ3NWPiPJMctvaWgYLBbvAWXQG6yQ4IjJyMAsqk984oCs8H8qdjCqwwWNzCnVhiwluERXnAIB3HpbjbuRuARU5e+U23S4S3WOeXVMLYyxx5hWUnHT6hI1MPELnGN61LXyePqhaWVTpvZ+ITAA+m7ArAFJxjQAhOfFa1OAeTK5ga1D3qSRWhnaFPNwvpSo6iR215ZgXJ/775oCJ5l5illj4hIZCbdriOyt0z6P+zjXPIPWWfbP6pFWPyS8R12jQk7xSHH7L+kP5tf2VTOd7EWkdpw5XL9CNpHY7GR5XJZyMnBJDHv+dW75JOIaLt4SdpYyR70OfwLVzXN/9XcUnM/z9x16lKV0i6Q/NvFXtrOe4i0dSNNSdQMyscgBNKsCSxwo37sKgZvKKtpmC9DyXKLqlNrA5iT4tpiuWc7rEAx37MD2qwcf5ZivAqzGXSpDARyyRAkEMpYIRqIIBGexrSvORLaQuW6nxgmD+mfS6/SEhz3yUiRO/wAnI8aAxXHlGtEZVYyBW7v026cR6XWKO/0wm5UZIyAdyBWrdeVS0iVzKs6Ojaem8emRvQWQlUJ7BWXOcHLKMZIFaPOPJlvHHJcakUNIWY3N1NFDCZXVmaPRnQ5kWM/aK+eG8tcOCWZe7V7huqySpc6Gu2lfXKQQ2pxqULnOcKBmgJC98qtrE7IyXJKDLFYWIXCxMwJ8CvVQEeBOPVVi4txyO3RXk1EuQqIilpJGIJ0qg3JwCT4AAk1S7+bg8cT3LXKPGmnUqTK5ZmuPO9OnOWZ5FBI8QgGwFT/EobLiDxxGcGZFaVBBPok0SJoZvi2zpZW7+2gNF/KvaARkJct1EWQBYSxUMsjgNg7HRGz/ALOD2rMPKZa6gCs4QiMmQx4jQywG5VHcnZukMkeGRmtLiXL3DYD0ZX6SdN1YtOqhBNElomoudQJiiZUI22k9dRFzw+whgZ7iVbq4ui0kcEVx6MvnLCFBbxZ2Bi0Ra8H0VbwzQEzYeUQLFruQdYQO8cUTl1ZkFwQMnGmOB4tbEgAt33xX1x3yjosai2V9cjRIJJIyIICwEsglYkYZINbkDOMYNYrngfDZyokk6bTvcqgW6Cm8E0g140P6aFkUBfUijHhXzNwThDecSNcoU1SiQG7+Kge5BVyq68Ruw1D1/Kx40BZOA80xXbSrGsq9LRq6sZj1CRdSFQ2+64OCAcEbb1B8d8oqRyRRxBtBkbqTNGxhMcPz4iYbu+rRGMAgs4AzWTkridmqkRyaWupZWj68/UmvBHiISrqOoqRFsPUPbWZPJpaAFfjsYATM0h6AEqzgQ5PxfxiqdvUKAmeBcdS6jZ0WRNDvE6yLpdWQgMCMn1jxqSrV4bw5II1iiGFGTuSxYsSzMzHdmLEkk7kk1tUArxnA7kD317XLeeYZb7ia20dql5DZRdSWKSbooZbjOjLYOohE2H6xoDqKtntvXtctPHnsIbiHh9lbwtbRi5vepMxhhd01CGMjeSQqvhpA28TWzL5QuITLKbKyifox2xkMkjDTLKiSPGF2zoDjJJXABJ9VAdJpVEg54upF8/WGBOFpqLySO4mkRAdU0ceMaSQQqn0m27ZrzgnO15Pfw2720UUE0DXIBdmnijzpjeTA0AsSBo8N99qAvlKUoBSlKAUpSgFKUoCv828Fga2uZmijMohlIcqCwKxtpIPswK1+R+DQC0tpxEgl6anXpGrJBBOr3E1K80f3K6/wJ/8A42rX5J/8vtf8JPwqC6s7o1eZDRZzqJulKVOTClKUBV+cOET3UlrDEVREc3EkjoJEBiGIkMWtSxLOW74+L39Rhh5KdPUCXJw2HUtGOosoRlEhlDbqHeSUIABrbOT49BpQFPtfJ4kbAKwEQmt5OmFwNFrHpgiznwlzKzY3JNbPLvJfm0pmkl6rgz9M9MIVFxIJZDI2SZHOEXVsMIBirPSgKhxXkMzzyXBlGpizoGTUsbrAIbc4J9IRlppMeLSZ2xvo2nkxaI6UuQIkZpYlMILpILcwQlpdfpLFnUq4G+N9qn+Lc3xxSebxqZ7gAFo4yAIgexlkPox58Bux8ARvUVLxe8k7yRQjPyY06jY/xpTjP/t/bVK02+z2bCbGk9ml8ESwSY4/soxR+TpkSeGO5CxSxLEuYVaWLRCsKYmL/IXDOFAU5dvS331x5M5lbqpdxJKda7Wq9ONWhjhQRRdT0GRUbDZPzjZG5zsda5GSLuUnw1x2zKPeEhQn7wrah5nuY/nYknX6UOY5B7ejIxU/uf8AdVaTlixzXdUePTVeOBvFZpsOND54P5PFgnWTqaoo2jeKPQAytFALdNU2SWRV1lVAGGkY71cK0+GcWiuE1xNqGSrDcMhHdXQ4KMPUQDW5XWK4pSlAKrXDZrO2u7qES5uZAb241nPTQaYxlwAFVQBhTvjJ8c1Kcw8bSztpbqTJWJS2B3c9lUe0sQP31wybhF49zxMTagXtkub6QbdMCJ5xax+89NP2Y270B0zhPLXDuJN/aqJIyzEFlZnWKZoWKK72+cNjTtnb2Zqbbh1vZwyoCi+cyuT1SSJprk6Qp8TklVwPAeyuRQ8VK28PDnluoljsYJLeG2DrLfz3CmQfGKpwikqMbDOTvjFTl1yobm7sbW7muC1rZie8dZnCq49GLSQcLID1CWG5Az66AnOU/JYsUE0V4xkEgaJIkmmaK3iYDKR6yNywJyRkDAz3zLcocqWVvLLLbGZ5Yx5pI0skrkaNMmkdTbAynydtsDxqlwWE5sRxuS7u1CSNdxW+ttBiTKwQlc5JfTDliTsTtkkmJ5l4rGIbPh0l3crfKo84mElwUt2lIlcOkQJll30qvYeJHagO7UrQ4FwhbWCO3V5JAgxrlYu7nOSWY+JOfZW/QEdd8aEblCpOMb7eIzWD8o1+g32itHjfzx9y/hWhXg7Zlu1yrRHBDFgm0sFtOtKssuKBNonfyjX6DfaKflGv0G+0VBUqrz/bd5cEScjlbCd/KNfoN9op+Ua/Qb7RUFSnP9t3lwQ5HK2G7zDx9WtLhdJ3hmHceMbCsPKPHVSyt0Kk4jUeFRnGv7vN/hS/9DVi5c/ukH7C1Lz1a83nL2NaaEV+Sy8/dp+HzLd+Ua/Qb7RT8o1+g32ioKlRc/23eXBFjkcrYTv5Rr9BvtFPyjX6DfaKgqU5/tu8uCHI5WwnfyjX6DfaK9HMSnbS32ioGvQ2NzsBuSewx3JNbLL1tb+0uCDscrYXPNVLmLmdndrKzcCQfPzAZFspyAF8GmYggDsuCT2wZFrh7vIjLR2u+qUHS849UJG6J/xO5x6Ox1VV+CIDGZVUKJWMoAGAqnaNcDwWMKPtPjXr8q212OzuKH7TwXr1HNs8rOR0egz8O4akCdOMYGSxJOWdjuzux3ZidyTWzSq7xLm9Y72GyUA6mUTP3EfUVhEgA31M+jOewYHxyPnkqTOtccV2sTo4nrwSq2dmKKGWlXDUWKlBSqugkMEkbo/nEBAnUY32WdR2jk9ngG7qcHtlTcOE8UW4iWZMgNnKn5SMCVZGHgysCp9oqrat8ePfH/1Wflebp3c0P5syCcDPZ0IjkP8A6lMR96k+Ney9nrfHE3Zpjrrh9PNHMtklL666y3UpSvYHNINua4DsVmPvgk8Nx+bQ81QHIKzYPf4iTfw39HfapylRXZm8uHxLN+RuPtfAg/ypgznTLkbD4iTb2fJr38rIPozf8iT/AC1N0pdmby4fEX5G4+18CEHNkH0Zv+TJ/lrwc0wd9M3r+Yk/y1OUpdmby4fEX5G4+18Ch8Z8obxT4iQNFpBxIrxvnfOCfD91bfDfKTFIQrRSq3b0B1B/Df8AhU9e8t280nWljDvgL6RJGBn8zOPH1VvW9okYwiKo9SgD8KrQyrQo23Gqe6vzxLsdosTlqFSnepprT++BWuKTB5CwDAED5Ssp7eKsARWpW/xv54+5fwrQr5xlH71N/k/EtSf9apsFKUqiSilKUBp8a/u83+FL/wBDVi5c/ukH7C1scThLwyou7MjqPaSpA399fHBrZo7eKNhhlUAjvgj2irF5ZimuvkV7rz97Vd8zcpSlVywKUrXvL5YwCclmOEVd2kPqUf8AfsO5wK2hhcTog3QyXFwqKXcgKO5P8PefZWjFbtcENKpWHI0xHYyfrTD1epPt9Q+7exZmEs+C43RAcpD7vpP+t9mPGRTuPeKnhiUt0h07fT14bTRquktV8h6UgHco4H3TX5y4hxidpEbqkdERiJUz04zGq4Og/LORuW79thtX6Wr89c7cBa2upFPyAw0dvkNvGceIwCpP0kb1jP2rJ0mROnXZ8KeDpXH5wqebiiihWDLDwfyiwmBnumWOaM4KJnVMNtLQodznOMZOCpyQN6oF9dPO7zOSHdy+2xTBGjG5xpAQDc/JFfGa8q/kz2bsmTp02bLxv4UehJ6kZm2mObCk9R1jk/jjXduHcASKxikwMKxAUhlGdgVZDjwJI8KguDeUbVIY7lUjRmfRIDhIwOyylj7D6Y2yQMCoDlnmprNZlCGTXh4wWwqSAaSWH0SoXON/QA8ciCUbb7nfPgDnJO3qya8tZfY+CZabVLnQUl/lxV0a8NtNDqW4ra1BA4XjrJvmHmYy3gvIGJWEKId2AkCkmTK7ejIcrjxVVPjt0TlHmJLriSCHDRx28jM4bPpSmA9PYYOkKMkHu2O4Nci/1/oV2HyRcCaNJLh99XxSH3YMuD+cocBM57xsRsRXXtuQ7LZIZMcGEUCcK/dXS37seJWU+OO8nrxOi0pSqRgUpSgFKUoBSlKAUpSgKzxv54+5fwrQrf4388fcv4VoV8ryj97m/wAn4nfkf64fcKUpVAmFKUoBShNa9hfpNGJYySpzjIx2JB2PtFbXXSuoxeVaazYpStCe+Z2MUGCw2kkO6Q+z9d/1ew7nHY7QQOIN0Pu84hpIjjGuU7hc4Cj6cjfmr/E9gDXtnw/STI51ysMFvAD6KL+amfDx7nJrJZ2KxjC5JO7M27OfWzeJ/gOwxWetoo0ldg47TCWtntep3HvFfNfSdx7xUcOlGzLnVc5z5RW9i2wJkDaCex1Ago2xwD3DYyrAEZ3BsdeEivsUMThdVpPNH5o4twaS3cpICrLnUD3TB/OHbB2wwJU52J3A0a/Q/HTYzALO8TMpypV8SxnvlGjOtT7jVB4j5OIpGzbG5fJLHVBjOfDquYk0+5c+smvRWfLKpScsdq9CJy9hzavqOIsQFBJOwABJPuAq/wAXkiuX20wwj6TStI3/AClTT/PVw4N5LLaHeUmU75GNEZzpyCoJd1OPks7L7KnmZZkpfUTb4GFLZQeRuSJLmTWcqi95Bj4s+kGVcj0pe2CNkO5OoaK7baWiRIsUahUQBVA7KAMAV9xQqqhVAVQMAKAAAOwAHYV91520WiO0R34/6JUqClKVXMilcnfyvSuMKIoz6yGP2Z2/GtJOfLhHFw8hkC59EnCHIxuqYHjVebOilTFKigiq3TFNeOnqOpKyZHMluYo4aJV0p+GC62dlpXJ/hnf6qL+enwzv9VF/PV/k07ci7MXoUsy96HtQ+p1ilcn+Gd/qov56fDO/1UX89OTTtyLsxegzL3oe1D6nWKVyf4Z3+qi/np8M7/VRfz05NO3IuzF6DMveh7UPqXLjfzx9w/AVoVSL/wAqcjuWEMe4Hi47VrfCXJ9TH95q8bavZHKk+dHNglqkTbVYkni9jdV1l2C2SpcKgbxXX3o6BSuf/CXJ9TH95qfCXJ9TH95qr/QrK/6a7UPqb8vk7e5nQKVz/wCEuT6mP7zU+EuT6mP7zU+hWV/012ofUcvk7e5l/fsfcahOSz/sUfvk/wCtqrZ8pUnbox/eaohOaJY0S3EcbQpkkMzDqFiW9PSN1H0cgHx9VbL2TylAszFAqxYr60Lwhwev9yK8VtlOdDEnqfjCdE67XG0RKQ53kGzS+sRHwX1yfZnuN+3t1RQiAKo2AHhXNX5/uif90q+ARdx7mYn8K8PObn5aM/7U8gH3I9K/wqZ+xuVWqXElsvQ168USq3Sdp0qe6RPluq/tMB+Na39txHZSzn/ho8n8UU1Q7fncJ8m0twfWM5+3Ga2vhLl+pj+81afQvKa/Lr/3CvNmeXytvcy4niMh+Rbv75GSMfwLN/LRRdMRvBGMjsHkI/eSo/hVO+EuX6mP7zV6PKZJn5iP7zVsvZDKydVJh7UL8WY5bJf4nwOuDgsrfO3cx9YjEcSn94UuPvV9ryxb93TqH1zO8x+2VmxXNPhsn/Rovvv/AEp8Nk/6ND99/wCle/5qtW73o5F9HW4LRE2RFUfqgD8Ky1x/4bJ/0aH77/0p8Nk/6ND99/6U5qtW73oX0dgpXH/hsn/Rofvv/Snw2T/o0P33/pTmq1bvehfR2Clcf+Gyf9Gh++/9KfDZP+jQ/ff+lOarVu96F9HYKVx/4bJ/0aH77/0p8Nk/6ND99/6U5qtW73oX0c5q2ycr20MUZuZLtZHjWR+lCHii17qGc43xjI9tV7g0Mb3ESzMEiLr1GbYBQctv7QCPeRU5f86ST3TdWWXzJ5V1RAnT0g49EIP1BuBXp59+KJQw6Fi/KmD6SFYEHJwmURmcRSdDOBIUIU77b9t/fSfgs6IZHhlVAQpZkYAE9hkjvV/l5ptlmdWujNDNJG7AI6w28MBMiQpGe7MwRdgBjPrrW5S5iuL25lSR2OrXNDlDIkEpwkRYAbImrbwzgneoOUzbricOCxxqvL31+JmiKRc8HnjKLJDKrPugZGBf9kY3r4vuGywsFmjeNiMgOpUkesZq7WXEY4muYpOIuZ1XRFOySuImZ285EIyTqOlBrGCd8VAc68VWe4XpSGSKKKKJGIIJ0qNRIbfJYsallTo447rWG2j7q/Okw0iKseFTTZEMUkmkZOhS2n347VJ8S5UkWbzeBJZpI0Qz6V1CN2XUy+j4DIG/iDVm4Dxq1jhs287aIQB5JoFRw1xLknLOuzA4AGcjG3ia2LfnKEWqOlwkU+ZZZQYpJJWlkJJKjUIz3ADNkADwqCO0zr31YcNGh9OnDo1bTKSOaspBIIwRsQdiCO4IryvqWUsSzElmJZie5JOSSfWTmvmumaClKUApSlABWS5+Uf8AXhWMVkuflH91UJn32X/CPxlmr+0vnYY6VmsrJ5pFijUtI5wqjuT/APmT+6pTiXJl5BGZZYHWMYy3okLkgDODtuQKuRTIIWoW1Vm9CFpSlbmBSlKAUpSgFKUoBSlKAUpSgFKUoBSlfUbAEEjIBBI7ahncZHbNAXHkTkfzlknuFfzcsFUKDmY7k5P5sYxu3j2Hscu8Et5Dd3L3AhijMqhFEg0CQssJLqd1z+aMk6d60oPKDcpcrcA4RBpSAM4gRQulVEYONtjnvtUVHxki1NoFGlpRK7ZOp9KhUT2AHJ95rnuXPjbbdK00asXXTr6dvQb1RMNyLiMyNdQL8S9wiHV1HQZ0HR+bqGnG+fSxg4qR4XyjAbgw3UkaC0jElwFEmqXUuttT5IXQWVdu/qquXvMJlvBeNGvotGyx76AseAie7CiknMjsl0CBru2VpH8QAxcoo9RJX9yisuXaIlRxeGFfRV8hVErZcg9VgouYVMoY24ZXDXCqD6ejvGhIIBbvjtVTBqy3PO7NGoWGNJxCLYzgsX6YGnCqThCRsSN9/Cq1U8jO45zq0eXz7tBh01ClKVYNRSlKAUpSgArJc/KP7q9giBrLPGN2rz0/KcmDKEEt1qk4dGuJwNeBE41foWTkFkg84v5Q2iFBGukgMXmOkaSdshdVLTh1pdyHoi5it4Y5J7oyOJGKpggRj1nfc1Xf7Wk8381yBF1OqQBuzaQoy3iABsK3+TproXIWybTKysDnTp0gamL6tsDFdSZKiV+ZWj1Y4UW3vZOnqLZBy1ZSpbXBhe3jCXE0yGRnZ4YQQrknsWbTjHcZxWgnDuHTQCdElijt9TXOWLSPqYrDErHC6n7kgYXtnxrR5m8/g1NcSB1u1UGRGV1kWM6giuB6IBPYYFeclczxWYlMnVbXp+KVY2imCg4DlzlSCe4ztnY1WzczN34Ym9iTe3Fd9KvYjaqrQ2EsrKdHuxBLBBbqOsgk1md5CBEsbN2BGSW9oxWrz1YW8LwLBEYnaFJJU1lwpfdVy2+QASf2hsKwQ8+3iSSypMQ0uNXoqQNOQoUEYGkbDFRfFeLy3MnVmfW+FXOANlGBsBVmVJmqYnE8F+5vx068X0GraoadKUq6ailKUApSlAKUpQClKUApSlAKUpQClKUApSlAKUpQClKUApSlAZbZt/fWS6bYCtdGwQayXLb+6vN2iw38rSpuq62/fDh5ohcP+RMxVceUpYbW0nu7hXYT5s4xGQr4K6pSGPbbSM++qdWR7liqoWYouSqknSurdsL2GfGu/Ol5yG7q1k6dDovAooruEzPEEtLT4q3g0yTAvJ6TySrGNch3BxsCfEbmvDZ28l/lrCSOFIxHtAxQysAyPLBGSVXB+TnOMaseFD4dxqe31dCWSPV8rQxXVjtkCslrzFcxazHPMpkOXw7AufWTnv7e9UnZI70Thiw1YvCunr0urqbXi83vBvSmnNlDJJA8drHDbK3SkkI6hlkVd8AMowfcTVa5/SFbvRCiRlY4xMseyCXcuFHhjKj3g1EWfG54tfSmlTX8vS7DX7SQe/t71pE1NJs8UEd6J6Pf0GGxSlKuGopSlAKUpQClKUApSlAKUpQClKUApSlAKUpQClKUApSlAKUpQChNe0pRVqDylKUApSlAKUpQClKUApSlAKUpQClKUApSlAf/2Q=="/>
          <p:cNvSpPr>
            <a:spLocks noChangeAspect="1" noChangeArrowheads="1"/>
          </p:cNvSpPr>
          <p:nvPr/>
        </p:nvSpPr>
        <p:spPr bwMode="auto">
          <a:xfrm>
            <a:off x="4395788" y="-762000"/>
            <a:ext cx="2381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sp>
        <p:nvSpPr>
          <p:cNvPr id="52230" name="AutoShape 4" descr="data:image/jpeg;base64,/9j/4AAQSkZJRgABAQAAAQABAAD/2wCEAAkGBhQSERQQEhQUFRIVGBQUFRgVFxcWFhEcFRYVFRcXFhIXHCYfGBojGRgVHy8gJScpLDIsGB8xNjMqNSYsLCkBCQoKDgwOGg8PGjAlHiQwNS0sKi0tLiopLDUsLCw1LywsLSo0KS4sLyo1NTAsKSkpLC0vMi02LSwsLywsLSwsLP/AABEIAKgA+gMBIgACEQEDEQH/xAAcAAEAAgMBAQEAAAAAAAAAAAAABQYDBAcBAgj/xABKEAACAQMCBAEGCQkFBgcAAAABAgMABBESIQUGEzFBBxQiUWFxFyMyM1JTkZKxFkJUYnKBoaLRFTRz0vAkQ2OTssElNYKDs+Hx/8QAGwEBAAIDAQEAAAAAAAAAAAAAAAMEAQIFBgf/xAA9EQACAAMDBwkECgMBAAAAAAAAAQIDEQQSIQUTMUFRUpEUFWGBkqGxwdEGceHwFiIyNEJDU2Jy8SMzgiT/2gAMAwEAAhEDEQA/AO40pSgFKUoBSlKAUpSgFVrmfmyS3ngtLa286uJlkk0dUQiNI8AuzlW7sQAMeBqy1zxOSIuJX17dX8DNGhS1tVk1p6MSkySKNshnc4PbY0BauF8bk6Jkvoks2DlQrTpIrDAwwkAUbnIwRnapG44hHGMvIiAYJLMqgathuT4kGuS8f5SmluLmz8xeROlHb8Okdh5rZRlMSSkls9XJz2LZUDtW7Y+TGKeK7mvYSZARDbdRtBWGzREjJPZOoUYk/RbuM0B05r2MOIi6CRhlULDUwHiFzkj20F9GZOlrTqAaimoawPXoznHtrjfLyecWs80NjLLxaFXdrqTpnTcEAKkOH9IKjAooGkBV9YqW5B5X/wDEI7k2M1ukVrjqXGky3E8r4lldgxJYrnvuMntkUB1WlanF74QwSzH/AHaO/wB1SQPtxWDlziPXtYZicl0Ut+1jDfxBrW8q3TFVWhJUpStjIpSlAKUpQClKUApSlAKUpQClKUApSlAKUpQClKUApSlAKUpQEDzxx02dhPcJ84E0xeOZHISPbx9JgceyqbZc9Tpwa5ErH+07Zms2GxdpnbRC4HY51Ag9joNXfmHl/wA6e11PpignW4dcZ6pjBMa5zsA5DHvnTULxvyZQ3F+l/wBR4zgdVF7TOgIhkJzsyE57HsvbfIHxw3yiwq9vaP15dRW2N3o/2eSZFw4EuRqOpW3AxWlc+WayMZYwXLQtHOwdogIpRF6JUFj6QYsq+rLgHG9YrTyVzi2FvLeh+jHLFaBYQiQdVSjSuA2ZJNDMAc7ZJ3NWPiPJMctvaWgYLBbvAWXQG6yQ4IjJyMAsqk984oCs8H8qdjCqwwWNzCnVhiwluERXnAIB3HpbjbuRuARU5e+U23S4S3WOeXVMLYyxx5hWUnHT6hI1MPELnGN61LXyePqhaWVTpvZ+ITAA+m7ArAFJxjQAhOfFa1OAeTK5ga1D3qSRWhnaFPNwvpSo6iR215ZgXJ/775oCJ5l5illj4hIZCbdriOyt0z6P+zjXPIPWWfbP6pFWPyS8R12jQk7xSHH7L+kP5tf2VTOd7EWkdpw5XL9CNpHY7GR5XJZyMnBJDHv+dW75JOIaLt4SdpYyR70OfwLVzXN/9XcUnM/z9x16lKV0i6Q/NvFXtrOe4i0dSNNSdQMyscgBNKsCSxwo37sKgZvKKtpmC9DyXKLqlNrA5iT4tpiuWc7rEAx37MD2qwcf5ZivAqzGXSpDARyyRAkEMpYIRqIIBGexrSvORLaQuW6nxgmD+mfS6/SEhz3yUiRO/wAnI8aAxXHlGtEZVYyBW7v026cR6XWKO/0wm5UZIyAdyBWrdeVS0iVzKs6Ojaem8emRvQWQlUJ7BWXOcHLKMZIFaPOPJlvHHJcakUNIWY3N1NFDCZXVmaPRnQ5kWM/aK+eG8tcOCWZe7V7huqySpc6Gu2lfXKQQ2pxqULnOcKBmgJC98qtrE7IyXJKDLFYWIXCxMwJ8CvVQEeBOPVVi4txyO3RXk1EuQqIilpJGIJ0qg3JwCT4AAk1S7+bg8cT3LXKPGmnUqTK5ZmuPO9OnOWZ5FBI8QgGwFT/EobLiDxxGcGZFaVBBPok0SJoZvi2zpZW7+2gNF/KvaARkJct1EWQBYSxUMsjgNg7HRGz/ALOD2rMPKZa6gCs4QiMmQx4jQywG5VHcnZukMkeGRmtLiXL3DYD0ZX6SdN1YtOqhBNElomoudQJiiZUI22k9dRFzw+whgZ7iVbq4ui0kcEVx6MvnLCFBbxZ2Bi0Ra8H0VbwzQEzYeUQLFruQdYQO8cUTl1ZkFwQMnGmOB4tbEgAt33xX1x3yjosai2V9cjRIJJIyIICwEsglYkYZINbkDOMYNYrngfDZyokk6bTvcqgW6Cm8E0g140P6aFkUBfUijHhXzNwThDecSNcoU1SiQG7+Kge5BVyq68Ruw1D1/Kx40BZOA80xXbSrGsq9LRq6sZj1CRdSFQ2+64OCAcEbb1B8d8oqRyRRxBtBkbqTNGxhMcPz4iYbu+rRGMAgs4AzWTkridmqkRyaWupZWj68/UmvBHiISrqOoqRFsPUPbWZPJpaAFfjsYATM0h6AEqzgQ5PxfxiqdvUKAmeBcdS6jZ0WRNDvE6yLpdWQgMCMn1jxqSrV4bw5II1iiGFGTuSxYsSzMzHdmLEkk7kk1tUArxnA7kD317XLeeYZb7ia20dql5DZRdSWKSbooZbjOjLYOohE2H6xoDqKtntvXtctPHnsIbiHh9lbwtbRi5vepMxhhd01CGMjeSQqvhpA28TWzL5QuITLKbKyifox2xkMkjDTLKiSPGF2zoDjJJXABJ9VAdJpVEg54upF8/WGBOFpqLySO4mkRAdU0ceMaSQQqn0m27ZrzgnO15Pfw2720UUE0DXIBdmnijzpjeTA0AsSBo8N99qAvlKUoBSlKAUpSgFKUoCv828Fga2uZmijMohlIcqCwKxtpIPswK1+R+DQC0tpxEgl6anXpGrJBBOr3E1K80f3K6/wJ/8A42rX5J/8vtf8JPwqC6s7o1eZDRZzqJulKVOTClKUBV+cOET3UlrDEVREc3EkjoJEBiGIkMWtSxLOW74+L39Rhh5KdPUCXJw2HUtGOosoRlEhlDbqHeSUIABrbOT49BpQFPtfJ4kbAKwEQmt5OmFwNFrHpgiznwlzKzY3JNbPLvJfm0pmkl6rgz9M9MIVFxIJZDI2SZHOEXVsMIBirPSgKhxXkMzzyXBlGpizoGTUsbrAIbc4J9IRlppMeLSZ2xvo2nkxaI6UuQIkZpYlMILpILcwQlpdfpLFnUq4G+N9qn+Lc3xxSebxqZ7gAFo4yAIgexlkPox58Bux8ARvUVLxe8k7yRQjPyY06jY/xpTjP/t/bVK02+z2bCbGk9ml8ESwSY4/soxR+TpkSeGO5CxSxLEuYVaWLRCsKYmL/IXDOFAU5dvS331x5M5lbqpdxJKda7Wq9ONWhjhQRRdT0GRUbDZPzjZG5zsda5GSLuUnw1x2zKPeEhQn7wrah5nuY/nYknX6UOY5B7ejIxU/uf8AdVaTlixzXdUePTVeOBvFZpsOND54P5PFgnWTqaoo2jeKPQAytFALdNU2SWRV1lVAGGkY71cK0+GcWiuE1xNqGSrDcMhHdXQ4KMPUQDW5XWK4pSlAKrXDZrO2u7qES5uZAb241nPTQaYxlwAFVQBhTvjJ8c1Kcw8bSztpbqTJWJS2B3c9lUe0sQP31wybhF49zxMTagXtkub6QbdMCJ5xax+89NP2Y270B0zhPLXDuJN/aqJIyzEFlZnWKZoWKK72+cNjTtnb2Zqbbh1vZwyoCi+cyuT1SSJprk6Qp8TklVwPAeyuRQ8VK28PDnluoljsYJLeG2DrLfz3CmQfGKpwikqMbDOTvjFTl1yobm7sbW7muC1rZie8dZnCq49GLSQcLID1CWG5Az66AnOU/JYsUE0V4xkEgaJIkmmaK3iYDKR6yNywJyRkDAz3zLcocqWVvLLLbGZ5Yx5pI0skrkaNMmkdTbAynydtsDxqlwWE5sRxuS7u1CSNdxW+ttBiTKwQlc5JfTDliTsTtkkmJ5l4rGIbPh0l3crfKo84mElwUt2lIlcOkQJll30qvYeJHagO7UrQ4FwhbWCO3V5JAgxrlYu7nOSWY+JOfZW/QEdd8aEblCpOMb7eIzWD8o1+g32itHjfzx9y/hWhXg7Zlu1yrRHBDFgm0sFtOtKssuKBNonfyjX6DfaKflGv0G+0VBUqrz/bd5cEScjlbCd/KNfoN9op+Ua/Qb7RUFSnP9t3lwQ5HK2G7zDx9WtLhdJ3hmHceMbCsPKPHVSyt0Kk4jUeFRnGv7vN/hS/9DVi5c/ukH7C1Lz1a83nL2NaaEV+Sy8/dp+HzLd+Ua/Qb7RT8o1+g32ioKlRc/23eXBFjkcrYTv5Rr9BvtFPyjX6DfaKgqU5/tu8uCHI5WwnfyjX6DfaK9HMSnbS32ioGvQ2NzsBuSewx3JNbLL1tb+0uCDscrYXPNVLmLmdndrKzcCQfPzAZFspyAF8GmYggDsuCT2wZFrh7vIjLR2u+qUHS849UJG6J/xO5x6Ox1VV+CIDGZVUKJWMoAGAqnaNcDwWMKPtPjXr8q212OzuKH7TwXr1HNs8rOR0egz8O4akCdOMYGSxJOWdjuzux3ZidyTWzSq7xLm9Y72GyUA6mUTP3EfUVhEgA31M+jOewYHxyPnkqTOtccV2sTo4nrwSq2dmKKGWlXDUWKlBSqugkMEkbo/nEBAnUY32WdR2jk9ngG7qcHtlTcOE8UW4iWZMgNnKn5SMCVZGHgysCp9oqrat8ePfH/1Wflebp3c0P5syCcDPZ0IjkP8A6lMR96k+Ney9nrfHE3Zpjrrh9PNHMtklL666y3UpSvYHNINua4DsVmPvgk8Nx+bQ81QHIKzYPf4iTfw39HfapylRXZm8uHxLN+RuPtfAg/ypgznTLkbD4iTb2fJr38rIPozf8iT/AC1N0pdmby4fEX5G4+18CEHNkH0Zv+TJ/lrwc0wd9M3r+Yk/y1OUpdmby4fEX5G4+18Ch8Z8obxT4iQNFpBxIrxvnfOCfD91bfDfKTFIQrRSq3b0B1B/Df8AhU9e8t280nWljDvgL6RJGBn8zOPH1VvW9okYwiKo9SgD8KrQyrQo23Gqe6vzxLsdosTlqFSnepprT++BWuKTB5CwDAED5Ssp7eKsARWpW/xv54+5fwrQr5xlH71N/k/EtSf9apsFKUqiSilKUBp8a/u83+FL/wBDVi5c/ukH7C1scThLwyou7MjqPaSpA399fHBrZo7eKNhhlUAjvgj2irF5ZimuvkV7rz97Vd8zcpSlVywKUrXvL5YwCclmOEVd2kPqUf8AfsO5wK2hhcTog3QyXFwqKXcgKO5P8PefZWjFbtcENKpWHI0xHYyfrTD1epPt9Q+7exZmEs+C43RAcpD7vpP+t9mPGRTuPeKnhiUt0h07fT14bTRquktV8h6UgHco4H3TX5y4hxidpEbqkdERiJUz04zGq4Og/LORuW79thtX6Wr89c7cBa2upFPyAw0dvkNvGceIwCpP0kb1jP2rJ0mROnXZ8KeDpXH5wqebiiihWDLDwfyiwmBnumWOaM4KJnVMNtLQodznOMZOCpyQN6oF9dPO7zOSHdy+2xTBGjG5xpAQDc/JFfGa8q/kz2bsmTp02bLxv4UehJ6kZm2mObCk9R1jk/jjXduHcASKxikwMKxAUhlGdgVZDjwJI8KguDeUbVIY7lUjRmfRIDhIwOyylj7D6Y2yQMCoDlnmprNZlCGTXh4wWwqSAaSWH0SoXON/QA8ciCUbb7nfPgDnJO3qya8tZfY+CZabVLnQUl/lxV0a8NtNDqW4ra1BA4XjrJvmHmYy3gvIGJWEKId2AkCkmTK7ejIcrjxVVPjt0TlHmJLriSCHDRx28jM4bPpSmA9PYYOkKMkHu2O4Nci/1/oV2HyRcCaNJLh99XxSH3YMuD+cocBM57xsRsRXXtuQ7LZIZMcGEUCcK/dXS37seJWU+OO8nrxOi0pSqRgUpSgFKUoBSlKAUpSgKzxv54+5fwrQrf4388fcv4VoV8ryj97m/wAn4nfkf64fcKUpVAmFKUoBShNa9hfpNGJYySpzjIx2JB2PtFbXXSuoxeVaazYpStCe+Z2MUGCw2kkO6Q+z9d/1ew7nHY7QQOIN0Pu84hpIjjGuU7hc4Cj6cjfmr/E9gDXtnw/STI51ysMFvAD6KL+amfDx7nJrJZ2KxjC5JO7M27OfWzeJ/gOwxWetoo0ldg47TCWtntep3HvFfNfSdx7xUcOlGzLnVc5z5RW9i2wJkDaCex1Ago2xwD3DYyrAEZ3BsdeEivsUMThdVpPNH5o4twaS3cpICrLnUD3TB/OHbB2wwJU52J3A0a/Q/HTYzALO8TMpypV8SxnvlGjOtT7jVB4j5OIpGzbG5fJLHVBjOfDquYk0+5c+smvRWfLKpScsdq9CJy9hzavqOIsQFBJOwABJPuAq/wAXkiuX20wwj6TStI3/AClTT/PVw4N5LLaHeUmU75GNEZzpyCoJd1OPks7L7KnmZZkpfUTb4GFLZQeRuSJLmTWcqi95Bj4s+kGVcj0pe2CNkO5OoaK7baWiRIsUahUQBVA7KAMAV9xQqqhVAVQMAKAAAOwAHYV91520WiO0R34/6JUqClKVXMilcnfyvSuMKIoz6yGP2Z2/GtJOfLhHFw8hkC59EnCHIxuqYHjVebOilTFKigiq3TFNeOnqOpKyZHMluYo4aJV0p+GC62dlpXJ/hnf6qL+enwzv9VF/PV/k07ci7MXoUsy96HtQ+p1ilcn+Gd/qov56fDO/1UX89OTTtyLsxegzL3oe1D6nWKVyf4Z3+qi/np8M7/VRfz05NO3IuzF6DMveh7UPqXLjfzx9w/AVoVSL/wAqcjuWEMe4Hi47VrfCXJ9TH95q8bavZHKk+dHNglqkTbVYkni9jdV1l2C2SpcKgbxXX3o6BSuf/CXJ9TH95qfCXJ9TH95qr/QrK/6a7UPqb8vk7e5nQKVz/wCEuT6mP7zU+EuT6mP7zU+hWV/012ofUcvk7e5l/fsfcahOSz/sUfvk/wCtqrZ8pUnbox/eaohOaJY0S3EcbQpkkMzDqFiW9PSN1H0cgHx9VbL2TylAszFAqxYr60Lwhwev9yK8VtlOdDEnqfjCdE67XG0RKQ53kGzS+sRHwX1yfZnuN+3t1RQiAKo2AHhXNX5/uif90q+ARdx7mYn8K8PObn5aM/7U8gH3I9K/wqZ+xuVWqXElsvQ168USq3Sdp0qe6RPluq/tMB+Na39txHZSzn/ho8n8UU1Q7fncJ8m0twfWM5+3Ga2vhLl+pj+81afQvKa/Lr/3CvNmeXytvcy4niMh+Rbv75GSMfwLN/LRRdMRvBGMjsHkI/eSo/hVO+EuX6mP7zV6PKZJn5iP7zVsvZDKydVJh7UL8WY5bJf4nwOuDgsrfO3cx9YjEcSn94UuPvV9ryxb93TqH1zO8x+2VmxXNPhsn/Rovvv/AEp8Nk/6ND99/wCle/5qtW73o5F9HW4LRE2RFUfqgD8Ky1x/4bJ/0aH77/0p8Nk/6ND99/6U5qtW73oX0dgpXH/hsn/Rofvv/Snw2T/o0P33/pTmq1bvehfR2Clcf+Gyf9Gh++/9KfDZP+jQ/ff+lOarVu96F9HYKVx/4bJ/0aH77/0p8Nk/6ND99/6U5qtW73oX0c5q2ycr20MUZuZLtZHjWR+lCHii17qGc43xjI9tV7g0Mb3ESzMEiLr1GbYBQctv7QCPeRU5f86ST3TdWWXzJ5V1RAnT0g49EIP1BuBXp59+KJQw6Fi/KmD6SFYEHJwmURmcRSdDOBIUIU77b9t/fSfgs6IZHhlVAQpZkYAE9hkjvV/l5ptlmdWujNDNJG7AI6w28MBMiQpGe7MwRdgBjPrrW5S5iuL25lSR2OrXNDlDIkEpwkRYAbImrbwzgneoOUzbricOCxxqvL31+JmiKRc8HnjKLJDKrPugZGBf9kY3r4vuGywsFmjeNiMgOpUkesZq7WXEY4muYpOIuZ1XRFOySuImZ285EIyTqOlBrGCd8VAc68VWe4XpSGSKKKKJGIIJ0qNRIbfJYsallTo447rWG2j7q/Okw0iKseFTTZEMUkmkZOhS2n347VJ8S5UkWbzeBJZpI0Qz6V1CN2XUy+j4DIG/iDVm4Dxq1jhs287aIQB5JoFRw1xLknLOuzA4AGcjG3ia2LfnKEWqOlwkU+ZZZQYpJJWlkJJKjUIz3ADNkADwqCO0zr31YcNGh9OnDo1bTKSOaspBIIwRsQdiCO4IryvqWUsSzElmJZie5JOSSfWTmvmumaClKUApSlABWS5+Uf8AXhWMVkuflH91UJn32X/CPxlmr+0vnYY6VmsrJ5pFijUtI5wqjuT/APmT+6pTiXJl5BGZZYHWMYy3okLkgDODtuQKuRTIIWoW1Vm9CFpSlbmBSlKAUpSgFKUoBSlKAUpSgFKUoBSlfUbAEEjIBBI7ahncZHbNAXHkTkfzlknuFfzcsFUKDmY7k5P5sYxu3j2Hscu8Et5Dd3L3AhijMqhFEg0CQssJLqd1z+aMk6d60oPKDcpcrcA4RBpSAM4gRQulVEYONtjnvtUVHxki1NoFGlpRK7ZOp9KhUT2AHJ95rnuXPjbbdK00asXXTr6dvQb1RMNyLiMyNdQL8S9wiHV1HQZ0HR+bqGnG+fSxg4qR4XyjAbgw3UkaC0jElwFEmqXUuttT5IXQWVdu/qquXvMJlvBeNGvotGyx76AseAie7CiknMjsl0CBru2VpH8QAxcoo9RJX9yisuXaIlRxeGFfRV8hVErZcg9VgouYVMoY24ZXDXCqD6ejvGhIIBbvjtVTBqy3PO7NGoWGNJxCLYzgsX6YGnCqThCRsSN9/Cq1U8jO45zq0eXz7tBh01ClKVYNRSlKAUpSgArJc/KP7q9giBrLPGN2rz0/KcmDKEEt1qk4dGuJwNeBE41foWTkFkg84v5Q2iFBGukgMXmOkaSdshdVLTh1pdyHoi5it4Y5J7oyOJGKpggRj1nfc1Xf7Wk8381yBF1OqQBuzaQoy3iABsK3+TproXIWybTKysDnTp0gamL6tsDFdSZKiV+ZWj1Y4UW3vZOnqLZBy1ZSpbXBhe3jCXE0yGRnZ4YQQrknsWbTjHcZxWgnDuHTQCdElijt9TXOWLSPqYrDErHC6n7kgYXtnxrR5m8/g1NcSB1u1UGRGV1kWM6giuB6IBPYYFeclczxWYlMnVbXp+KVY2imCg4DlzlSCe4ztnY1WzczN34Ym9iTe3Fd9KvYjaqrQ2EsrKdHuxBLBBbqOsgk1md5CBEsbN2BGSW9oxWrz1YW8LwLBEYnaFJJU1lwpfdVy2+QASf2hsKwQ8+3iSSypMQ0uNXoqQNOQoUEYGkbDFRfFeLy3MnVmfW+FXOANlGBsBVmVJmqYnE8F+5vx068X0GraoadKUq6ailKUApSlAKUpQClKUApSlAKUpQClKUApSlAKUpQClKUApSlAZbZt/fWS6bYCtdGwQayXLb+6vN2iw38rSpuq62/fDh5ohcP+RMxVceUpYbW0nu7hXYT5s4xGQr4K6pSGPbbSM++qdWR7liqoWYouSqknSurdsL2GfGu/Ol5yG7q1k6dDovAooruEzPEEtLT4q3g0yTAvJ6TySrGNch3BxsCfEbmvDZ28l/lrCSOFIxHtAxQysAyPLBGSVXB+TnOMaseFD4dxqe31dCWSPV8rQxXVjtkCslrzFcxazHPMpkOXw7AufWTnv7e9UnZI70Thiw1YvCunr0urqbXi83vBvSmnNlDJJA8drHDbK3SkkI6hlkVd8AMowfcTVa5/SFbvRCiRlY4xMseyCXcuFHhjKj3g1EWfG54tfSmlTX8vS7DX7SQe/t71pE1NJs8UEd6J6Pf0GGxSlKuGopSlAKUpQClKUApSlAKUpQClKUApSlAKUpQClKUApSlAKUpQChNe0pRVqDylKUApSlAKUpQClKUApSlAKUpQClKUApSlAf/2Q=="/>
          <p:cNvSpPr>
            <a:spLocks noChangeAspect="1" noChangeArrowheads="1"/>
          </p:cNvSpPr>
          <p:nvPr/>
        </p:nvSpPr>
        <p:spPr bwMode="auto">
          <a:xfrm>
            <a:off x="4395788" y="-762000"/>
            <a:ext cx="2381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pic>
        <p:nvPicPr>
          <p:cNvPr id="52231" name="Picture 6" descr="http://n.i.uol.com.br/licaodecasa/ensmedio/fisica/atrito/atrito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608263"/>
            <a:ext cx="471487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285750" y="5857875"/>
            <a:ext cx="8858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>
                <a:solidFill>
                  <a:srgbClr val="FFFF00"/>
                </a:solidFill>
              </a:rPr>
              <a:t>A força de atrito tem como reação uma outra força (também de atrito) que atua na superfície.   </a:t>
            </a:r>
          </a:p>
        </p:txBody>
      </p:sp>
      <p:cxnSp>
        <p:nvCxnSpPr>
          <p:cNvPr id="11" name="Conector de seta reta 10"/>
          <p:cNvCxnSpPr>
            <a:cxnSpLocks noChangeShapeType="1"/>
          </p:cNvCxnSpPr>
          <p:nvPr/>
        </p:nvCxnSpPr>
        <p:spPr bwMode="auto">
          <a:xfrm flipV="1">
            <a:off x="1585913" y="4643438"/>
            <a:ext cx="1200150" cy="14287"/>
          </a:xfrm>
          <a:prstGeom prst="straightConnector1">
            <a:avLst/>
          </a:prstGeom>
          <a:noFill/>
          <a:ln w="76200" algn="ctr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4" name="Conector de seta reta 16"/>
          <p:cNvCxnSpPr>
            <a:cxnSpLocks noChangeShapeType="1"/>
          </p:cNvCxnSpPr>
          <p:nvPr/>
        </p:nvCxnSpPr>
        <p:spPr bwMode="auto">
          <a:xfrm flipV="1">
            <a:off x="285750" y="4643438"/>
            <a:ext cx="1200150" cy="14287"/>
          </a:xfrm>
          <a:prstGeom prst="straightConnector1">
            <a:avLst/>
          </a:prstGeom>
          <a:noFill/>
          <a:ln w="76200" algn="ctr">
            <a:solidFill>
              <a:srgbClr val="CC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3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411413" y="115888"/>
            <a:ext cx="3430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F40202"/>
                </a:solidFill>
              </a:rPr>
              <a:t>Cinemática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00050" y="749300"/>
            <a:ext cx="3451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EAFA1E"/>
                </a:solidFill>
              </a:rPr>
              <a:t>Conceitos básicos:</a:t>
            </a:r>
          </a:p>
        </p:txBody>
      </p:sp>
      <p:sp>
        <p:nvSpPr>
          <p:cNvPr id="2104" name="Line 56"/>
          <p:cNvSpPr>
            <a:spLocks noChangeShapeType="1"/>
          </p:cNvSpPr>
          <p:nvPr/>
        </p:nvSpPr>
        <p:spPr bwMode="auto">
          <a:xfrm>
            <a:off x="2571750" y="1428750"/>
            <a:ext cx="215900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27" name="Text Box 79"/>
          <p:cNvSpPr txBox="1">
            <a:spLocks noChangeArrowheads="1"/>
          </p:cNvSpPr>
          <p:nvPr/>
        </p:nvSpPr>
        <p:spPr bwMode="auto">
          <a:xfrm>
            <a:off x="252413" y="1404938"/>
            <a:ext cx="446405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9900"/>
                </a:solidFill>
              </a:rPr>
              <a:t>Vetor posição (r ou x):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/>
              <a:t>É a grandeza vetorial que indica onde o móvel (objeto) encontra-se. O vetor posição tem origem em um referencial (origem do sistema cartesiano) e extremidade no móvel.</a:t>
            </a:r>
          </a:p>
        </p:txBody>
      </p:sp>
      <p:sp>
        <p:nvSpPr>
          <p:cNvPr id="2147" name="Line 99"/>
          <p:cNvSpPr>
            <a:spLocks noChangeShapeType="1"/>
          </p:cNvSpPr>
          <p:nvPr/>
        </p:nvSpPr>
        <p:spPr bwMode="auto">
          <a:xfrm>
            <a:off x="3214688" y="1428750"/>
            <a:ext cx="215900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66" name="Text Box 118"/>
          <p:cNvSpPr txBox="1">
            <a:spLocks noChangeArrowheads="1"/>
          </p:cNvSpPr>
          <p:nvPr/>
        </p:nvSpPr>
        <p:spPr bwMode="auto">
          <a:xfrm>
            <a:off x="215900" y="4643438"/>
            <a:ext cx="903605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9900"/>
                </a:solidFill>
              </a:rPr>
              <a:t>Vetor deslocamento (</a:t>
            </a:r>
            <a:r>
              <a:rPr lang="el-GR" altLang="pt-BR" sz="2400">
                <a:solidFill>
                  <a:srgbClr val="FF9900"/>
                </a:solidFill>
                <a:latin typeface="Lucida Console" pitchFamily="49" charset="0"/>
              </a:rPr>
              <a:t>Δ</a:t>
            </a:r>
            <a:r>
              <a:rPr lang="pt-BR" altLang="pt-BR" sz="2400">
                <a:solidFill>
                  <a:srgbClr val="FF9900"/>
                </a:solidFill>
              </a:rPr>
              <a:t>r ou </a:t>
            </a:r>
            <a:r>
              <a:rPr lang="el-GR" altLang="pt-BR" sz="2400">
                <a:solidFill>
                  <a:srgbClr val="FF9900"/>
                </a:solidFill>
              </a:rPr>
              <a:t>Δ</a:t>
            </a:r>
            <a:r>
              <a:rPr lang="pt-BR" altLang="pt-BR" sz="2400"/>
              <a:t> </a:t>
            </a:r>
            <a:r>
              <a:rPr lang="pt-BR" altLang="pt-BR" sz="2400">
                <a:solidFill>
                  <a:srgbClr val="FF9900"/>
                </a:solidFill>
              </a:rPr>
              <a:t>x):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/>
              <a:t>É a diferença entre dois vetores posição. É sempre medido em linha reta e nos movimentos curvos é diferente da distância </a:t>
            </a:r>
            <a:r>
              <a:rPr lang="pt-BR" altLang="pt-BR">
                <a:solidFill>
                  <a:srgbClr val="FFFF00"/>
                </a:solidFill>
              </a:rPr>
              <a:t>d </a:t>
            </a:r>
            <a:r>
              <a:rPr lang="pt-BR" altLang="pt-BR" sz="2400"/>
              <a:t>percorrida pelo móvel.</a:t>
            </a:r>
          </a:p>
        </p:txBody>
      </p:sp>
      <p:grpSp>
        <p:nvGrpSpPr>
          <p:cNvPr id="7176" name="Group 127"/>
          <p:cNvGrpSpPr>
            <a:grpSpLocks/>
          </p:cNvGrpSpPr>
          <p:nvPr/>
        </p:nvGrpSpPr>
        <p:grpSpPr bwMode="auto">
          <a:xfrm>
            <a:off x="4716463" y="1628775"/>
            <a:ext cx="4392612" cy="2592388"/>
            <a:chOff x="2993" y="482"/>
            <a:chExt cx="2767" cy="1633"/>
          </a:xfrm>
        </p:grpSpPr>
        <p:sp>
          <p:nvSpPr>
            <p:cNvPr id="7179" name="Text Box 93"/>
            <p:cNvSpPr txBox="1">
              <a:spLocks noChangeArrowheads="1"/>
            </p:cNvSpPr>
            <p:nvPr/>
          </p:nvSpPr>
          <p:spPr bwMode="auto">
            <a:xfrm>
              <a:off x="4961" y="1638"/>
              <a:ext cx="7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>
                  <a:solidFill>
                    <a:srgbClr val="FF9900"/>
                  </a:solidFill>
                </a:rPr>
                <a:t>trajetória</a:t>
              </a:r>
            </a:p>
          </p:txBody>
        </p:sp>
        <p:sp>
          <p:nvSpPr>
            <p:cNvPr id="7180" name="Line 100"/>
            <p:cNvSpPr>
              <a:spLocks noChangeShapeType="1"/>
            </p:cNvSpPr>
            <p:nvPr/>
          </p:nvSpPr>
          <p:spPr bwMode="auto">
            <a:xfrm>
              <a:off x="3198" y="617"/>
              <a:ext cx="0" cy="14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81" name="Line 101"/>
            <p:cNvSpPr>
              <a:spLocks noChangeShapeType="1"/>
            </p:cNvSpPr>
            <p:nvPr/>
          </p:nvSpPr>
          <p:spPr bwMode="auto">
            <a:xfrm flipH="1">
              <a:off x="3016" y="1933"/>
              <a:ext cx="24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82" name="Freeform 102"/>
            <p:cNvSpPr>
              <a:spLocks/>
            </p:cNvSpPr>
            <p:nvPr/>
          </p:nvSpPr>
          <p:spPr bwMode="auto">
            <a:xfrm>
              <a:off x="3470" y="709"/>
              <a:ext cx="1769" cy="952"/>
            </a:xfrm>
            <a:custGeom>
              <a:avLst/>
              <a:gdLst>
                <a:gd name="T0" fmla="*/ 0 w 1769"/>
                <a:gd name="T1" fmla="*/ 0 h 952"/>
                <a:gd name="T2" fmla="*/ 1043 w 1769"/>
                <a:gd name="T3" fmla="*/ 544 h 952"/>
                <a:gd name="T4" fmla="*/ 1406 w 1769"/>
                <a:gd name="T5" fmla="*/ 136 h 952"/>
                <a:gd name="T6" fmla="*/ 1769 w 1769"/>
                <a:gd name="T7" fmla="*/ 952 h 9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9"/>
                <a:gd name="T13" fmla="*/ 0 h 952"/>
                <a:gd name="T14" fmla="*/ 1769 w 1769"/>
                <a:gd name="T15" fmla="*/ 952 h 9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9" h="952">
                  <a:moveTo>
                    <a:pt x="0" y="0"/>
                  </a:moveTo>
                  <a:cubicBezTo>
                    <a:pt x="404" y="260"/>
                    <a:pt x="809" y="521"/>
                    <a:pt x="1043" y="544"/>
                  </a:cubicBezTo>
                  <a:cubicBezTo>
                    <a:pt x="1277" y="567"/>
                    <a:pt x="1285" y="68"/>
                    <a:pt x="1406" y="136"/>
                  </a:cubicBezTo>
                  <a:cubicBezTo>
                    <a:pt x="1527" y="204"/>
                    <a:pt x="1709" y="816"/>
                    <a:pt x="1769" y="952"/>
                  </a:cubicBez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183" name="Group 107"/>
            <p:cNvGrpSpPr>
              <a:grpSpLocks/>
            </p:cNvGrpSpPr>
            <p:nvPr/>
          </p:nvGrpSpPr>
          <p:grpSpPr bwMode="auto">
            <a:xfrm>
              <a:off x="4286" y="1616"/>
              <a:ext cx="239" cy="252"/>
              <a:chOff x="4286" y="1616"/>
              <a:chExt cx="239" cy="252"/>
            </a:xfrm>
          </p:grpSpPr>
          <p:sp>
            <p:nvSpPr>
              <p:cNvPr id="7196" name="Text Box 105"/>
              <p:cNvSpPr txBox="1">
                <a:spLocks noChangeArrowheads="1"/>
              </p:cNvSpPr>
              <p:nvPr/>
            </p:nvSpPr>
            <p:spPr bwMode="auto">
              <a:xfrm>
                <a:off x="4286" y="1616"/>
                <a:ext cx="23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000">
                    <a:solidFill>
                      <a:srgbClr val="CC0000"/>
                    </a:solidFill>
                  </a:rPr>
                  <a:t>r</a:t>
                </a:r>
                <a:r>
                  <a:rPr lang="pt-BR" altLang="pt-BR" sz="2000" baseline="-25000">
                    <a:solidFill>
                      <a:srgbClr val="CC0000"/>
                    </a:solidFill>
                  </a:rPr>
                  <a:t>2</a:t>
                </a:r>
                <a:endParaRPr lang="pt-BR" altLang="pt-BR" sz="2000">
                  <a:solidFill>
                    <a:srgbClr val="CC0000"/>
                  </a:solidFill>
                </a:endParaRPr>
              </a:p>
            </p:txBody>
          </p:sp>
          <p:sp>
            <p:nvSpPr>
              <p:cNvPr id="7197" name="Line 106"/>
              <p:cNvSpPr>
                <a:spLocks noChangeShapeType="1"/>
              </p:cNvSpPr>
              <p:nvPr/>
            </p:nvSpPr>
            <p:spPr bwMode="auto">
              <a:xfrm>
                <a:off x="4332" y="1661"/>
                <a:ext cx="136" cy="0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7184" name="Group 108"/>
            <p:cNvGrpSpPr>
              <a:grpSpLocks/>
            </p:cNvGrpSpPr>
            <p:nvPr/>
          </p:nvGrpSpPr>
          <p:grpSpPr bwMode="auto">
            <a:xfrm>
              <a:off x="3560" y="1298"/>
              <a:ext cx="239" cy="252"/>
              <a:chOff x="4286" y="1616"/>
              <a:chExt cx="239" cy="252"/>
            </a:xfrm>
          </p:grpSpPr>
          <p:sp>
            <p:nvSpPr>
              <p:cNvPr id="7194" name="Text Box 109"/>
              <p:cNvSpPr txBox="1">
                <a:spLocks noChangeArrowheads="1"/>
              </p:cNvSpPr>
              <p:nvPr/>
            </p:nvSpPr>
            <p:spPr bwMode="auto">
              <a:xfrm>
                <a:off x="4286" y="1616"/>
                <a:ext cx="23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000">
                    <a:solidFill>
                      <a:srgbClr val="CC0000"/>
                    </a:solidFill>
                  </a:rPr>
                  <a:t>r</a:t>
                </a:r>
                <a:r>
                  <a:rPr lang="pt-BR" altLang="pt-BR" sz="2000" baseline="-25000">
                    <a:solidFill>
                      <a:srgbClr val="CC0000"/>
                    </a:solidFill>
                  </a:rPr>
                  <a:t>1</a:t>
                </a:r>
                <a:endParaRPr lang="pt-BR" altLang="pt-BR" sz="2000">
                  <a:solidFill>
                    <a:srgbClr val="CC0000"/>
                  </a:solidFill>
                </a:endParaRPr>
              </a:p>
            </p:txBody>
          </p:sp>
          <p:sp>
            <p:nvSpPr>
              <p:cNvPr id="7195" name="Line 110"/>
              <p:cNvSpPr>
                <a:spLocks noChangeShapeType="1"/>
              </p:cNvSpPr>
              <p:nvPr/>
            </p:nvSpPr>
            <p:spPr bwMode="auto">
              <a:xfrm>
                <a:off x="4332" y="1661"/>
                <a:ext cx="136" cy="0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7185" name="Rectangle 111"/>
            <p:cNvSpPr>
              <a:spLocks noChangeArrowheads="1"/>
            </p:cNvSpPr>
            <p:nvPr/>
          </p:nvSpPr>
          <p:spPr bwMode="auto">
            <a:xfrm rot="1758802">
              <a:off x="3826" y="945"/>
              <a:ext cx="91" cy="46"/>
            </a:xfrm>
            <a:prstGeom prst="rect">
              <a:avLst/>
            </a:prstGeom>
            <a:solidFill>
              <a:srgbClr val="070800"/>
            </a:solidFill>
            <a:ln w="12700" algn="ctr">
              <a:solidFill>
                <a:srgbClr val="0708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7186" name="Rectangle 112"/>
            <p:cNvSpPr>
              <a:spLocks noChangeArrowheads="1"/>
            </p:cNvSpPr>
            <p:nvPr/>
          </p:nvSpPr>
          <p:spPr bwMode="auto">
            <a:xfrm rot="4077827">
              <a:off x="5106" y="1404"/>
              <a:ext cx="88" cy="51"/>
            </a:xfrm>
            <a:prstGeom prst="rect">
              <a:avLst/>
            </a:prstGeom>
            <a:solidFill>
              <a:srgbClr val="070800"/>
            </a:solidFill>
            <a:ln w="12700" algn="ctr">
              <a:solidFill>
                <a:srgbClr val="0708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7187" name="Line 113"/>
            <p:cNvSpPr>
              <a:spLocks noChangeShapeType="1"/>
            </p:cNvSpPr>
            <p:nvPr/>
          </p:nvSpPr>
          <p:spPr bwMode="auto">
            <a:xfrm flipH="1">
              <a:off x="3198" y="1434"/>
              <a:ext cx="1950" cy="499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88" name="Line 114"/>
            <p:cNvSpPr>
              <a:spLocks noChangeShapeType="1"/>
            </p:cNvSpPr>
            <p:nvPr/>
          </p:nvSpPr>
          <p:spPr bwMode="auto">
            <a:xfrm flipH="1">
              <a:off x="3198" y="981"/>
              <a:ext cx="680" cy="95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89" name="Text Box 116"/>
            <p:cNvSpPr txBox="1">
              <a:spLocks noChangeArrowheads="1"/>
            </p:cNvSpPr>
            <p:nvPr/>
          </p:nvSpPr>
          <p:spPr bwMode="auto">
            <a:xfrm>
              <a:off x="5351" y="1865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/>
                <a:t>x</a:t>
              </a:r>
            </a:p>
          </p:txBody>
        </p:sp>
        <p:sp>
          <p:nvSpPr>
            <p:cNvPr id="7190" name="Text Box 117"/>
            <p:cNvSpPr txBox="1">
              <a:spLocks noChangeArrowheads="1"/>
            </p:cNvSpPr>
            <p:nvPr/>
          </p:nvSpPr>
          <p:spPr bwMode="auto">
            <a:xfrm>
              <a:off x="2993" y="48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/>
                <a:t>y</a:t>
              </a:r>
            </a:p>
          </p:txBody>
        </p:sp>
        <p:sp>
          <p:nvSpPr>
            <p:cNvPr id="7191" name="Line 120"/>
            <p:cNvSpPr>
              <a:spLocks noChangeShapeType="1"/>
            </p:cNvSpPr>
            <p:nvPr/>
          </p:nvSpPr>
          <p:spPr bwMode="auto">
            <a:xfrm flipH="1" flipV="1">
              <a:off x="3878" y="981"/>
              <a:ext cx="1270" cy="453"/>
            </a:xfrm>
            <a:prstGeom prst="line">
              <a:avLst/>
            </a:prstGeom>
            <a:noFill/>
            <a:ln w="19050">
              <a:solidFill>
                <a:srgbClr val="99FF33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70" name="Text Box 122"/>
            <p:cNvSpPr txBox="1">
              <a:spLocks noChangeArrowheads="1"/>
            </p:cNvSpPr>
            <p:nvPr/>
          </p:nvSpPr>
          <p:spPr bwMode="auto">
            <a:xfrm>
              <a:off x="4422" y="981"/>
              <a:ext cx="2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2000">
                  <a:solidFill>
                    <a:srgbClr val="99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Δ</a:t>
              </a:r>
              <a:r>
                <a:rPr lang="pt-BR" sz="2000">
                  <a:solidFill>
                    <a:srgbClr val="99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r</a:t>
              </a:r>
            </a:p>
          </p:txBody>
        </p:sp>
        <p:sp>
          <p:nvSpPr>
            <p:cNvPr id="7193" name="Line 123"/>
            <p:cNvSpPr>
              <a:spLocks noChangeShapeType="1"/>
            </p:cNvSpPr>
            <p:nvPr/>
          </p:nvSpPr>
          <p:spPr bwMode="auto">
            <a:xfrm>
              <a:off x="4569" y="1026"/>
              <a:ext cx="136" cy="0"/>
            </a:xfrm>
            <a:prstGeom prst="line">
              <a:avLst/>
            </a:prstGeom>
            <a:noFill/>
            <a:ln w="12700">
              <a:solidFill>
                <a:srgbClr val="99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9" name="Line 99"/>
          <p:cNvSpPr>
            <a:spLocks noChangeShapeType="1"/>
          </p:cNvSpPr>
          <p:nvPr/>
        </p:nvSpPr>
        <p:spPr bwMode="auto">
          <a:xfrm>
            <a:off x="3641725" y="4714875"/>
            <a:ext cx="215900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" name="Line 99"/>
          <p:cNvSpPr>
            <a:spLocks noChangeShapeType="1"/>
          </p:cNvSpPr>
          <p:nvPr/>
        </p:nvSpPr>
        <p:spPr bwMode="auto">
          <a:xfrm>
            <a:off x="4570413" y="4714875"/>
            <a:ext cx="215900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104" grpId="0" animBg="1"/>
      <p:bldP spid="2127" grpId="0"/>
      <p:bldP spid="2147" grpId="0" animBg="1"/>
      <p:bldP spid="2166" grpId="0"/>
      <p:bldP spid="29" grpId="0" animBg="1"/>
      <p:bldP spid="3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171450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b="1" smtClean="0">
                <a:solidFill>
                  <a:srgbClr val="070800"/>
                </a:solidFill>
                <a:effectLst/>
              </a:rPr>
              <a:t>Força de atrito</a:t>
            </a:r>
          </a:p>
        </p:txBody>
      </p:sp>
      <p:grpSp>
        <p:nvGrpSpPr>
          <p:cNvPr id="2" name="Grupo 20"/>
          <p:cNvGrpSpPr>
            <a:grpSpLocks/>
          </p:cNvGrpSpPr>
          <p:nvPr/>
        </p:nvGrpSpPr>
        <p:grpSpPr bwMode="auto">
          <a:xfrm>
            <a:off x="1395413" y="2786063"/>
            <a:ext cx="6819900" cy="3652837"/>
            <a:chOff x="1339850" y="1341438"/>
            <a:chExt cx="6819900" cy="3652837"/>
          </a:xfrm>
        </p:grpSpPr>
        <p:sp>
          <p:nvSpPr>
            <p:cNvPr id="53253" name="Line 4"/>
            <p:cNvSpPr>
              <a:spLocks noChangeShapeType="1"/>
            </p:cNvSpPr>
            <p:nvPr/>
          </p:nvSpPr>
          <p:spPr bwMode="auto">
            <a:xfrm flipV="1">
              <a:off x="1763713" y="1571612"/>
              <a:ext cx="0" cy="29527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254" name="Line 5"/>
            <p:cNvSpPr>
              <a:spLocks noChangeShapeType="1"/>
            </p:cNvSpPr>
            <p:nvPr/>
          </p:nvSpPr>
          <p:spPr bwMode="auto">
            <a:xfrm flipV="1">
              <a:off x="1476375" y="4292600"/>
              <a:ext cx="42481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255" name="Line 6"/>
            <p:cNvSpPr>
              <a:spLocks noChangeShapeType="1"/>
            </p:cNvSpPr>
            <p:nvPr/>
          </p:nvSpPr>
          <p:spPr bwMode="auto">
            <a:xfrm flipV="1">
              <a:off x="1763713" y="2205038"/>
              <a:ext cx="2087562" cy="208915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256" name="Line 8"/>
            <p:cNvSpPr>
              <a:spLocks noChangeShapeType="1"/>
            </p:cNvSpPr>
            <p:nvPr/>
          </p:nvSpPr>
          <p:spPr bwMode="auto">
            <a:xfrm flipV="1">
              <a:off x="3852863" y="2636838"/>
              <a:ext cx="1798637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257" name="Line 9"/>
            <p:cNvSpPr>
              <a:spLocks noChangeShapeType="1"/>
            </p:cNvSpPr>
            <p:nvPr/>
          </p:nvSpPr>
          <p:spPr bwMode="auto">
            <a:xfrm flipV="1">
              <a:off x="1763713" y="2636838"/>
              <a:ext cx="20875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258" name="Line 10"/>
            <p:cNvSpPr>
              <a:spLocks noChangeShapeType="1"/>
            </p:cNvSpPr>
            <p:nvPr/>
          </p:nvSpPr>
          <p:spPr bwMode="auto">
            <a:xfrm flipH="1">
              <a:off x="3851275" y="2205038"/>
              <a:ext cx="0" cy="43180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259" name="Rectangle 11"/>
            <p:cNvSpPr>
              <a:spLocks noChangeArrowheads="1"/>
            </p:cNvSpPr>
            <p:nvPr/>
          </p:nvSpPr>
          <p:spPr bwMode="auto">
            <a:xfrm>
              <a:off x="1776413" y="1341438"/>
              <a:ext cx="6445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 b="0" i="0"/>
                <a:t>F</a:t>
              </a:r>
              <a:r>
                <a:rPr lang="pt-BR" altLang="pt-BR" sz="1800" b="0" i="0"/>
                <a:t>at</a:t>
              </a:r>
              <a:r>
                <a:rPr lang="pt-BR" altLang="pt-BR" sz="2400"/>
                <a:t> </a:t>
              </a:r>
            </a:p>
          </p:txBody>
        </p:sp>
        <p:sp>
          <p:nvSpPr>
            <p:cNvPr id="53260" name="Rectangle 12"/>
            <p:cNvSpPr>
              <a:spLocks noChangeArrowheads="1"/>
            </p:cNvSpPr>
            <p:nvPr/>
          </p:nvSpPr>
          <p:spPr bwMode="auto">
            <a:xfrm>
              <a:off x="5808663" y="4124325"/>
              <a:ext cx="13049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 b="0" i="0"/>
                <a:t>F</a:t>
              </a:r>
              <a:r>
                <a:rPr lang="pt-BR" altLang="pt-BR" sz="1800" b="0" i="0"/>
                <a:t>aplicada</a:t>
              </a:r>
              <a:r>
                <a:rPr lang="pt-BR" altLang="pt-BR" sz="2400"/>
                <a:t> </a:t>
              </a:r>
            </a:p>
          </p:txBody>
        </p:sp>
        <p:sp>
          <p:nvSpPr>
            <p:cNvPr id="53261" name="Rectangle 13"/>
            <p:cNvSpPr>
              <a:spLocks noChangeArrowheads="1"/>
            </p:cNvSpPr>
            <p:nvPr/>
          </p:nvSpPr>
          <p:spPr bwMode="auto">
            <a:xfrm>
              <a:off x="1339850" y="2395538"/>
              <a:ext cx="5683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 b="0" i="0"/>
                <a:t>F</a:t>
              </a:r>
              <a:r>
                <a:rPr lang="pt-BR" altLang="pt-BR" sz="1800" b="0" i="0"/>
                <a:t>c</a:t>
              </a:r>
              <a:r>
                <a:rPr lang="pt-BR" altLang="pt-BR" sz="2400"/>
                <a:t> </a:t>
              </a:r>
            </a:p>
          </p:txBody>
        </p:sp>
        <p:sp>
          <p:nvSpPr>
            <p:cNvPr id="53262" name="Line 14"/>
            <p:cNvSpPr>
              <a:spLocks noChangeShapeType="1"/>
            </p:cNvSpPr>
            <p:nvPr/>
          </p:nvSpPr>
          <p:spPr bwMode="auto">
            <a:xfrm flipV="1">
              <a:off x="1763713" y="2205038"/>
              <a:ext cx="20875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263" name="Rectangle 15"/>
            <p:cNvSpPr>
              <a:spLocks noChangeArrowheads="1"/>
            </p:cNvSpPr>
            <p:nvPr/>
          </p:nvSpPr>
          <p:spPr bwMode="auto">
            <a:xfrm>
              <a:off x="1339850" y="1892300"/>
              <a:ext cx="581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 b="0" i="0"/>
                <a:t>F</a:t>
              </a:r>
              <a:r>
                <a:rPr lang="pt-BR" altLang="pt-BR" sz="1800" b="0" i="0"/>
                <a:t>e</a:t>
              </a:r>
              <a:r>
                <a:rPr lang="pt-BR" altLang="pt-BR" sz="2400"/>
                <a:t> </a:t>
              </a:r>
            </a:p>
          </p:txBody>
        </p:sp>
        <p:sp>
          <p:nvSpPr>
            <p:cNvPr id="53264" name="Rectangle 16"/>
            <p:cNvSpPr>
              <a:spLocks noChangeArrowheads="1"/>
            </p:cNvSpPr>
            <p:nvPr/>
          </p:nvSpPr>
          <p:spPr bwMode="auto">
            <a:xfrm>
              <a:off x="2124075" y="3835400"/>
              <a:ext cx="7302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 b="0" i="0"/>
                <a:t>45°</a:t>
              </a:r>
              <a:r>
                <a:rPr lang="pt-BR" altLang="pt-BR" sz="2400"/>
                <a:t> </a:t>
              </a:r>
            </a:p>
          </p:txBody>
        </p:sp>
        <p:sp>
          <p:nvSpPr>
            <p:cNvPr id="53265" name="Rectangle 17"/>
            <p:cNvSpPr>
              <a:spLocks noChangeArrowheads="1"/>
            </p:cNvSpPr>
            <p:nvPr/>
          </p:nvSpPr>
          <p:spPr bwMode="auto">
            <a:xfrm>
              <a:off x="2652713" y="4292600"/>
              <a:ext cx="184785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 b="0" i="0"/>
                <a:t>Início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 b="0" i="0"/>
                <a:t>do movimento</a:t>
              </a:r>
              <a:r>
                <a:rPr lang="pt-BR" altLang="pt-BR" sz="2000"/>
                <a:t> </a:t>
              </a:r>
            </a:p>
          </p:txBody>
        </p:sp>
        <p:sp>
          <p:nvSpPr>
            <p:cNvPr id="53266" name="Line 18"/>
            <p:cNvSpPr>
              <a:spLocks noChangeShapeType="1"/>
            </p:cNvSpPr>
            <p:nvPr/>
          </p:nvSpPr>
          <p:spPr bwMode="auto">
            <a:xfrm flipV="1">
              <a:off x="3851275" y="2636838"/>
              <a:ext cx="0" cy="1655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267" name="Line 19"/>
            <p:cNvSpPr>
              <a:spLocks noChangeShapeType="1"/>
            </p:cNvSpPr>
            <p:nvPr/>
          </p:nvSpPr>
          <p:spPr bwMode="auto">
            <a:xfrm flipV="1">
              <a:off x="3419475" y="4365625"/>
              <a:ext cx="360363" cy="144463"/>
            </a:xfrm>
            <a:prstGeom prst="line">
              <a:avLst/>
            </a:prstGeom>
            <a:noFill/>
            <a:ln w="38100">
              <a:solidFill>
                <a:srgbClr val="0708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268" name="Rectangle 20"/>
            <p:cNvSpPr>
              <a:spLocks noChangeArrowheads="1"/>
            </p:cNvSpPr>
            <p:nvPr/>
          </p:nvSpPr>
          <p:spPr bwMode="auto">
            <a:xfrm>
              <a:off x="6156325" y="1557338"/>
              <a:ext cx="20034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tabLst>
                  <a:tab pos="1568450" algn="l"/>
                </a:tabLst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1568450" algn="l"/>
                </a:tabLst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156845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3600" i="0">
                  <a:solidFill>
                    <a:srgbClr val="F40202"/>
                  </a:solidFill>
                </a:rPr>
                <a:t>F</a:t>
              </a:r>
              <a:r>
                <a:rPr lang="pt-BR" altLang="pt-BR" sz="2000" i="0">
                  <a:solidFill>
                    <a:srgbClr val="F40202"/>
                  </a:solidFill>
                </a:rPr>
                <a:t>c</a:t>
              </a:r>
              <a:r>
                <a:rPr lang="pt-BR" altLang="pt-BR" sz="3600" i="0">
                  <a:solidFill>
                    <a:srgbClr val="F40202"/>
                  </a:solidFill>
                </a:rPr>
                <a:t> = μ</a:t>
              </a:r>
              <a:r>
                <a:rPr lang="pt-BR" altLang="pt-BR" sz="2000" i="0">
                  <a:solidFill>
                    <a:srgbClr val="F40202"/>
                  </a:solidFill>
                </a:rPr>
                <a:t>c</a:t>
              </a:r>
              <a:r>
                <a:rPr lang="pt-BR" altLang="pt-BR" sz="3600" i="0">
                  <a:solidFill>
                    <a:srgbClr val="F40202"/>
                  </a:solidFill>
                </a:rPr>
                <a:t>.N</a:t>
              </a:r>
            </a:p>
          </p:txBody>
        </p:sp>
        <p:sp>
          <p:nvSpPr>
            <p:cNvPr id="53269" name="Rectangle 21"/>
            <p:cNvSpPr>
              <a:spLocks noChangeArrowheads="1"/>
            </p:cNvSpPr>
            <p:nvPr/>
          </p:nvSpPr>
          <p:spPr bwMode="auto">
            <a:xfrm>
              <a:off x="6156325" y="2282825"/>
              <a:ext cx="20034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tabLst>
                  <a:tab pos="1568450" algn="l"/>
                </a:tabLst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1568450" algn="l"/>
                </a:tabLst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1568450" algn="l"/>
                </a:tabLst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1568450" algn="l"/>
                </a:tabLs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3600" i="0">
                  <a:solidFill>
                    <a:srgbClr val="F40202"/>
                  </a:solidFill>
                </a:rPr>
                <a:t>F</a:t>
              </a:r>
              <a:r>
                <a:rPr lang="pt-BR" altLang="pt-BR" sz="2000" i="0">
                  <a:solidFill>
                    <a:srgbClr val="F40202"/>
                  </a:solidFill>
                </a:rPr>
                <a:t>e</a:t>
              </a:r>
              <a:r>
                <a:rPr lang="pt-BR" altLang="pt-BR" sz="3600" i="0">
                  <a:solidFill>
                    <a:srgbClr val="F40202"/>
                  </a:solidFill>
                </a:rPr>
                <a:t> = μ</a:t>
              </a:r>
              <a:r>
                <a:rPr lang="pt-BR" altLang="pt-BR" sz="2000" i="0">
                  <a:solidFill>
                    <a:srgbClr val="F40202"/>
                  </a:solidFill>
                </a:rPr>
                <a:t>e</a:t>
              </a:r>
              <a:r>
                <a:rPr lang="pt-BR" altLang="pt-BR" sz="3600" i="0">
                  <a:solidFill>
                    <a:srgbClr val="F40202"/>
                  </a:solidFill>
                </a:rPr>
                <a:t>.N</a:t>
              </a:r>
            </a:p>
          </p:txBody>
        </p:sp>
      </p:grpSp>
      <p:sp>
        <p:nvSpPr>
          <p:cNvPr id="174102" name="Rectangle 22"/>
          <p:cNvSpPr>
            <a:spLocks noChangeArrowheads="1"/>
          </p:cNvSpPr>
          <p:nvPr/>
        </p:nvSpPr>
        <p:spPr bwMode="auto">
          <a:xfrm>
            <a:off x="500063" y="714375"/>
            <a:ext cx="66897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pt-BR" altLang="pt-BR" i="0">
                <a:solidFill>
                  <a:srgbClr val="FFFF00"/>
                </a:solidFill>
              </a:rPr>
              <a:t>	</a:t>
            </a:r>
            <a:r>
              <a:rPr lang="pt-BR" altLang="pt-BR" i="0" u="sng">
                <a:solidFill>
                  <a:srgbClr val="FFFF00"/>
                </a:solidFill>
              </a:rPr>
              <a:t>Tipos de atrito - gráfico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pt-BR" altLang="pt-BR" b="0" i="0">
                <a:solidFill>
                  <a:srgbClr val="FFFF00"/>
                </a:solidFill>
              </a:rPr>
              <a:t>Corpo parado: F</a:t>
            </a:r>
            <a:r>
              <a:rPr lang="pt-BR" altLang="pt-BR" sz="2000" b="0" i="0">
                <a:solidFill>
                  <a:srgbClr val="FFFF00"/>
                </a:solidFill>
              </a:rPr>
              <a:t>at</a:t>
            </a:r>
            <a:r>
              <a:rPr lang="pt-BR" altLang="pt-BR" b="0" i="0">
                <a:solidFill>
                  <a:srgbClr val="FFFF00"/>
                </a:solidFill>
              </a:rPr>
              <a:t> = F</a:t>
            </a:r>
            <a:r>
              <a:rPr lang="pt-BR" altLang="pt-BR" sz="1800" b="0" i="0">
                <a:solidFill>
                  <a:srgbClr val="FFFF00"/>
                </a:solidFill>
              </a:rPr>
              <a:t>aplicada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pt-BR" altLang="pt-BR" b="0" i="0">
                <a:solidFill>
                  <a:srgbClr val="FFFF00"/>
                </a:solidFill>
              </a:rPr>
              <a:t>Iminência do movimento: F</a:t>
            </a:r>
            <a:r>
              <a:rPr lang="pt-BR" altLang="pt-BR" sz="1800" b="0" i="0">
                <a:solidFill>
                  <a:srgbClr val="FFFF00"/>
                </a:solidFill>
              </a:rPr>
              <a:t>at</a:t>
            </a:r>
            <a:r>
              <a:rPr lang="pt-BR" altLang="pt-BR" b="0" i="0">
                <a:solidFill>
                  <a:srgbClr val="FFFF00"/>
                </a:solidFill>
              </a:rPr>
              <a:t> = F</a:t>
            </a:r>
            <a:r>
              <a:rPr lang="pt-BR" altLang="pt-BR" sz="1800" b="0" i="0">
                <a:solidFill>
                  <a:srgbClr val="FFFF00"/>
                </a:solidFill>
              </a:rPr>
              <a:t>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pt-BR" altLang="pt-BR" b="0" i="0">
                <a:solidFill>
                  <a:srgbClr val="FFFF00"/>
                </a:solidFill>
              </a:rPr>
              <a:t>Corpo em movimento: F</a:t>
            </a:r>
            <a:r>
              <a:rPr lang="pt-BR" altLang="pt-BR" sz="1800" b="0" i="0">
                <a:solidFill>
                  <a:srgbClr val="FFFF00"/>
                </a:solidFill>
              </a:rPr>
              <a:t>at </a:t>
            </a:r>
            <a:r>
              <a:rPr lang="pt-BR" altLang="pt-BR" b="0" i="0">
                <a:solidFill>
                  <a:srgbClr val="FFFF00"/>
                </a:solidFill>
              </a:rPr>
              <a:t>= F</a:t>
            </a:r>
            <a:r>
              <a:rPr lang="pt-BR" altLang="pt-BR" sz="1800" b="0" i="0">
                <a:solidFill>
                  <a:srgbClr val="FFFF00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chemeClr val="tx1"/>
                </a:solidFill>
                <a:effectLst/>
              </a:rPr>
              <a:t>Lei de Hooke</a:t>
            </a:r>
          </a:p>
        </p:txBody>
      </p:sp>
      <p:pic>
        <p:nvPicPr>
          <p:cNvPr id="179204" name="Picture 4" descr="figuras 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3071813"/>
            <a:ext cx="3973512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250825" y="1149350"/>
            <a:ext cx="85359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/>
              <a:t>Válida para os sistemas elásticos, a Lei de Hooke é definida quando o sistema é submetido a uma força dita elástica </a:t>
            </a:r>
            <a:r>
              <a:rPr lang="pt-BR" altLang="pt-BR" sz="2400" b="0">
                <a:solidFill>
                  <a:srgbClr val="FF0000"/>
                </a:solidFill>
              </a:rPr>
              <a:t>F</a:t>
            </a:r>
            <a:r>
              <a:rPr lang="pt-BR" altLang="pt-BR" sz="1600" b="0">
                <a:solidFill>
                  <a:srgbClr val="FF0000"/>
                </a:solidFill>
              </a:rPr>
              <a:t>el</a:t>
            </a:r>
            <a:r>
              <a:rPr lang="pt-BR" altLang="pt-BR" sz="2400" b="0">
                <a:solidFill>
                  <a:srgbClr val="FF0000"/>
                </a:solidFill>
              </a:rPr>
              <a:t> </a:t>
            </a:r>
            <a:r>
              <a:rPr lang="pt-BR" altLang="pt-BR" sz="2400" b="0" i="0"/>
              <a:t>e sofre uma deformação (elongação) </a:t>
            </a:r>
            <a:r>
              <a:rPr lang="pt-BR" altLang="pt-BR" sz="2400">
                <a:solidFill>
                  <a:srgbClr val="FF0000"/>
                </a:solidFill>
              </a:rPr>
              <a:t>x</a:t>
            </a:r>
            <a:r>
              <a:rPr lang="pt-BR" altLang="pt-BR" sz="2400" b="0" i="0"/>
              <a:t> tal que: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/>
              <a:t>             </a:t>
            </a:r>
            <a:r>
              <a:rPr lang="pt-BR" altLang="pt-BR" sz="4800" b="0">
                <a:solidFill>
                  <a:srgbClr val="F40202"/>
                </a:solidFill>
              </a:rPr>
              <a:t>F = -Kx</a:t>
            </a:r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1331913" y="2357438"/>
            <a:ext cx="2303462" cy="647700"/>
          </a:xfrm>
          <a:prstGeom prst="rect">
            <a:avLst/>
          </a:prstGeom>
          <a:noFill/>
          <a:ln w="57150" algn="ctr">
            <a:solidFill>
              <a:srgbClr val="F40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i="0"/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0" y="3178175"/>
            <a:ext cx="492918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/>
              <a:t>A força elástica </a:t>
            </a:r>
            <a:r>
              <a:rPr lang="pt-BR" altLang="pt-BR" sz="2800">
                <a:solidFill>
                  <a:srgbClr val="FF0000"/>
                </a:solidFill>
              </a:rPr>
              <a:t>F</a:t>
            </a:r>
            <a:r>
              <a:rPr lang="pt-BR" altLang="pt-BR" sz="2000">
                <a:solidFill>
                  <a:srgbClr val="FF0000"/>
                </a:solidFill>
              </a:rPr>
              <a:t>el </a:t>
            </a:r>
            <a:r>
              <a:rPr lang="pt-BR" altLang="pt-BR" sz="2400" b="0" i="0"/>
              <a:t>é restauradora pois tende a restituir a posição inicial da mola. Assim o sinal negativo indica que a força elástica </a:t>
            </a:r>
            <a:r>
              <a:rPr lang="pt-BR" altLang="pt-BR">
                <a:solidFill>
                  <a:srgbClr val="FF0000"/>
                </a:solidFill>
              </a:rPr>
              <a:t>F</a:t>
            </a:r>
            <a:r>
              <a:rPr lang="pt-BR" altLang="pt-BR" sz="2400">
                <a:solidFill>
                  <a:srgbClr val="FF0000"/>
                </a:solidFill>
              </a:rPr>
              <a:t>el </a:t>
            </a:r>
            <a:r>
              <a:rPr lang="pt-BR" altLang="pt-BR" sz="2400" b="0" i="0"/>
              <a:t>tem sentido contrário ao deslocamento </a:t>
            </a:r>
            <a:r>
              <a:rPr lang="pt-BR" altLang="pt-BR" sz="2400">
                <a:solidFill>
                  <a:srgbClr val="FF0000"/>
                </a:solidFill>
              </a:rPr>
              <a:t>x</a:t>
            </a:r>
            <a:r>
              <a:rPr lang="pt-BR" altLang="pt-BR" sz="2400"/>
              <a:t>.</a:t>
            </a:r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-33338" y="5813425"/>
            <a:ext cx="4676776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/>
              <a:t>Quanto maior a constante elástica </a:t>
            </a:r>
            <a:r>
              <a:rPr lang="pt-BR" altLang="pt-BR" sz="2400">
                <a:solidFill>
                  <a:srgbClr val="FF0000"/>
                </a:solidFill>
              </a:rPr>
              <a:t>K</a:t>
            </a:r>
            <a:r>
              <a:rPr lang="pt-BR" altLang="pt-BR" sz="2400" b="0" i="0"/>
              <a:t>, mais “dura” é a mola.</a:t>
            </a:r>
            <a:r>
              <a:rPr lang="pt-BR" altLang="pt-BR" sz="2400"/>
              <a:t> </a:t>
            </a:r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 flipV="1">
            <a:off x="7953375" y="4732338"/>
            <a:ext cx="0" cy="79216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9210" name="Rectangle 10"/>
          <p:cNvSpPr>
            <a:spLocks noChangeArrowheads="1"/>
          </p:cNvSpPr>
          <p:nvPr/>
        </p:nvSpPr>
        <p:spPr bwMode="auto">
          <a:xfrm>
            <a:off x="8001000" y="5214938"/>
            <a:ext cx="539750" cy="457200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1568450" algn="l"/>
              </a:tabLst>
              <a:defRPr/>
            </a:pPr>
            <a:r>
              <a:rPr lang="pt-BR" i="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pt-BR" sz="1600" i="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/>
      <p:bldP spid="179206" grpId="0" animBg="1"/>
      <p:bldP spid="179207" grpId="0"/>
      <p:bldP spid="179208" grpId="0"/>
      <p:bldP spid="179209" grpId="0" animBg="1"/>
      <p:bldP spid="1792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47725"/>
          </a:xfrm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FF0000"/>
                </a:solidFill>
                <a:effectLst/>
              </a:rPr>
              <a:t>Aplicação da 2ª lei de Newton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0" y="85725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Dois blocos A e B de 2Kg e 3Kg respectivamente estão preso por um fio e são puxadas para cima por uma  força de 80N. Determine  a aceleração e a tração no fio.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             </a:t>
            </a:r>
            <a:endParaRPr lang="pt-BR" altLang="pt-BR" sz="5400" b="0">
              <a:solidFill>
                <a:srgbClr val="F40202"/>
              </a:solidFill>
            </a:endParaRPr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 flipV="1">
            <a:off x="1785938" y="2643188"/>
            <a:ext cx="0" cy="79216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9210" name="Rectangle 10"/>
          <p:cNvSpPr>
            <a:spLocks noChangeArrowheads="1"/>
          </p:cNvSpPr>
          <p:nvPr/>
        </p:nvSpPr>
        <p:spPr bwMode="auto">
          <a:xfrm>
            <a:off x="357188" y="2571750"/>
            <a:ext cx="1571625" cy="584200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568450" algn="l"/>
              </a:tabLst>
              <a:defRPr/>
            </a:pPr>
            <a:r>
              <a:rPr lang="pt-BR" sz="32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pt-BR" sz="20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t-BR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=80N</a:t>
            </a:r>
            <a:endParaRPr lang="pt-BR" sz="2000" i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5302" name="Retângulo 9"/>
          <p:cNvSpPr>
            <a:spLocks noChangeArrowheads="1"/>
          </p:cNvSpPr>
          <p:nvPr/>
        </p:nvSpPr>
        <p:spPr bwMode="auto">
          <a:xfrm>
            <a:off x="1371600" y="4943475"/>
            <a:ext cx="914400" cy="914400"/>
          </a:xfrm>
          <a:prstGeom prst="rect">
            <a:avLst/>
          </a:prstGeom>
          <a:solidFill>
            <a:schemeClr val="tx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sp>
        <p:nvSpPr>
          <p:cNvPr id="55303" name="Retângulo 10"/>
          <p:cNvSpPr>
            <a:spLocks noChangeArrowheads="1"/>
          </p:cNvSpPr>
          <p:nvPr/>
        </p:nvSpPr>
        <p:spPr bwMode="auto">
          <a:xfrm>
            <a:off x="1443038" y="3500438"/>
            <a:ext cx="704850" cy="714375"/>
          </a:xfrm>
          <a:prstGeom prst="rect">
            <a:avLst/>
          </a:prstGeom>
          <a:solidFill>
            <a:schemeClr val="tx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sp>
        <p:nvSpPr>
          <p:cNvPr id="55304" name="Line 9"/>
          <p:cNvSpPr>
            <a:spLocks noChangeShapeType="1"/>
          </p:cNvSpPr>
          <p:nvPr/>
        </p:nvSpPr>
        <p:spPr bwMode="auto">
          <a:xfrm flipV="1">
            <a:off x="1800225" y="4143375"/>
            <a:ext cx="0" cy="792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42938" y="3571875"/>
            <a:ext cx="928687" cy="523875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568450" algn="l"/>
              </a:tabLst>
              <a:defRPr/>
            </a:pPr>
            <a:r>
              <a:rPr lang="pt-BR" sz="28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 </a:t>
            </a:r>
            <a:r>
              <a:rPr lang="pt-BR" sz="20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Kg</a:t>
            </a:r>
            <a:endParaRPr lang="pt-BR" sz="1800" i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00063" y="5048250"/>
            <a:ext cx="928687" cy="523875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568450" algn="l"/>
              </a:tabLst>
              <a:defRPr/>
            </a:pPr>
            <a:r>
              <a:rPr lang="pt-BR" sz="28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 </a:t>
            </a:r>
            <a:r>
              <a:rPr lang="pt-BR" sz="20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Kg</a:t>
            </a:r>
            <a:endParaRPr lang="pt-BR" sz="1800" i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571750" y="2500313"/>
            <a:ext cx="62865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>
                <a:solidFill>
                  <a:srgbClr val="FFFF00"/>
                </a:solidFill>
              </a:rPr>
              <a:t>1º) Determinar os vetores que influenciam no movimento.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Nesse caso são as forças de 80N, o peso de 20N e o peso de 30N.             </a:t>
            </a:r>
            <a:endParaRPr lang="pt-BR" altLang="pt-BR" sz="5400" b="0">
              <a:solidFill>
                <a:srgbClr val="F40202"/>
              </a:solidFill>
            </a:endParaRP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V="1">
            <a:off x="1809750" y="3857625"/>
            <a:ext cx="0" cy="792163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1809750" y="5500688"/>
            <a:ext cx="0" cy="79216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357188" y="6059488"/>
            <a:ext cx="1571625" cy="584200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568450" algn="l"/>
              </a:tabLst>
              <a:defRPr/>
            </a:pPr>
            <a:r>
              <a:rPr lang="pt-BR" sz="32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</a:t>
            </a:r>
            <a:r>
              <a:rPr lang="pt-BR" sz="20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</a:t>
            </a:r>
            <a:r>
              <a:rPr lang="pt-BR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=30N</a:t>
            </a:r>
            <a:endParaRPr lang="pt-BR" sz="2000" i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57188" y="4273550"/>
            <a:ext cx="1571625" cy="584200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568450" algn="l"/>
              </a:tabLst>
              <a:defRPr/>
            </a:pPr>
            <a:r>
              <a:rPr lang="pt-BR" sz="32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</a:t>
            </a:r>
            <a:r>
              <a:rPr lang="pt-BR" sz="20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r>
              <a:rPr lang="pt-BR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=20N</a:t>
            </a:r>
            <a:endParaRPr lang="pt-BR" sz="2000" i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643188" y="4541838"/>
            <a:ext cx="62865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>
                <a:solidFill>
                  <a:srgbClr val="FFFF00"/>
                </a:solidFill>
              </a:rPr>
              <a:t>2º) Determinar o sentido do movimento. Estabelecer sinais (+ e -). Preferencialmente colocar + para o lado do movimento.</a:t>
            </a:r>
            <a:r>
              <a:rPr lang="pt-BR" altLang="pt-BR" sz="2800" b="0" i="0"/>
              <a:t>             </a:t>
            </a:r>
            <a:endParaRPr lang="pt-BR" altLang="pt-BR" sz="5400" b="0">
              <a:solidFill>
                <a:srgbClr val="F40202"/>
              </a:solidFill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571625" y="2143125"/>
            <a:ext cx="500063" cy="584200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568450" algn="l"/>
              </a:tabLst>
              <a:defRPr/>
            </a:pPr>
            <a:r>
              <a:rPr lang="pt-BR" sz="32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endParaRPr lang="pt-BR" sz="2000" i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571625" y="6130925"/>
            <a:ext cx="571500" cy="584200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568450" algn="l"/>
              </a:tabLst>
              <a:defRPr/>
            </a:pPr>
            <a:r>
              <a:rPr lang="pt-BR" sz="32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</a:t>
            </a:r>
            <a:endParaRPr lang="pt-BR" sz="2000" i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9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92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9" grpId="0" animBg="1"/>
      <p:bldP spid="179210" grpId="0"/>
      <p:bldP spid="15" grpId="0"/>
      <p:bldP spid="16" grpId="0" animBg="1"/>
      <p:bldP spid="18" grpId="0" animBg="1"/>
      <p:bldP spid="20" grpId="0"/>
      <p:bldP spid="21" grpId="0"/>
      <p:bldP spid="22" grpId="0"/>
      <p:bldP spid="17" grpId="0"/>
      <p:bldP spid="1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47725"/>
          </a:xfrm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FF0000"/>
                </a:solidFill>
                <a:effectLst/>
              </a:rPr>
              <a:t>Aplicação da 2ª lei de Newton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0" y="85725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Dois blocos A e B de 2Kg e 3Kg respectivamente estão preso por um fio e são puxadas para cima por uma  força de 80N. Determine  a aceleração e a tração no fio.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             </a:t>
            </a:r>
            <a:endParaRPr lang="pt-BR" altLang="pt-BR" sz="5400" b="0">
              <a:solidFill>
                <a:srgbClr val="F40202"/>
              </a:solidFill>
            </a:endParaRPr>
          </a:p>
        </p:txBody>
      </p:sp>
      <p:sp>
        <p:nvSpPr>
          <p:cNvPr id="56324" name="Line 9"/>
          <p:cNvSpPr>
            <a:spLocks noChangeShapeType="1"/>
          </p:cNvSpPr>
          <p:nvPr/>
        </p:nvSpPr>
        <p:spPr bwMode="auto">
          <a:xfrm flipV="1">
            <a:off x="1785938" y="2643188"/>
            <a:ext cx="0" cy="79216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9210" name="Rectangle 10"/>
          <p:cNvSpPr>
            <a:spLocks noChangeArrowheads="1"/>
          </p:cNvSpPr>
          <p:nvPr/>
        </p:nvSpPr>
        <p:spPr bwMode="auto">
          <a:xfrm>
            <a:off x="357188" y="2571750"/>
            <a:ext cx="1571625" cy="584200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568450" algn="l"/>
              </a:tabLst>
              <a:defRPr/>
            </a:pPr>
            <a:r>
              <a:rPr lang="pt-BR" sz="32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pt-BR" sz="20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t-BR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=80N</a:t>
            </a:r>
            <a:endParaRPr lang="pt-BR" sz="2000" i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6326" name="Retângulo 9"/>
          <p:cNvSpPr>
            <a:spLocks noChangeArrowheads="1"/>
          </p:cNvSpPr>
          <p:nvPr/>
        </p:nvSpPr>
        <p:spPr bwMode="auto">
          <a:xfrm>
            <a:off x="1371600" y="4943475"/>
            <a:ext cx="914400" cy="914400"/>
          </a:xfrm>
          <a:prstGeom prst="rect">
            <a:avLst/>
          </a:prstGeom>
          <a:solidFill>
            <a:schemeClr val="tx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sp>
        <p:nvSpPr>
          <p:cNvPr id="56327" name="Retângulo 10"/>
          <p:cNvSpPr>
            <a:spLocks noChangeArrowheads="1"/>
          </p:cNvSpPr>
          <p:nvPr/>
        </p:nvSpPr>
        <p:spPr bwMode="auto">
          <a:xfrm>
            <a:off x="1443038" y="3500438"/>
            <a:ext cx="704850" cy="714375"/>
          </a:xfrm>
          <a:prstGeom prst="rect">
            <a:avLst/>
          </a:prstGeom>
          <a:solidFill>
            <a:schemeClr val="tx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sp>
        <p:nvSpPr>
          <p:cNvPr id="56328" name="Line 9"/>
          <p:cNvSpPr>
            <a:spLocks noChangeShapeType="1"/>
          </p:cNvSpPr>
          <p:nvPr/>
        </p:nvSpPr>
        <p:spPr bwMode="auto">
          <a:xfrm flipV="1">
            <a:off x="1800225" y="4143375"/>
            <a:ext cx="0" cy="792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42938" y="3571875"/>
            <a:ext cx="928687" cy="523875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568450" algn="l"/>
              </a:tabLst>
              <a:defRPr/>
            </a:pPr>
            <a:r>
              <a:rPr lang="pt-BR" sz="28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 </a:t>
            </a:r>
            <a:r>
              <a:rPr lang="pt-BR" sz="20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Kg</a:t>
            </a:r>
            <a:endParaRPr lang="pt-BR" sz="1800" i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00063" y="5048250"/>
            <a:ext cx="928687" cy="523875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568450" algn="l"/>
              </a:tabLst>
              <a:defRPr/>
            </a:pPr>
            <a:r>
              <a:rPr lang="pt-BR" sz="28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 </a:t>
            </a:r>
            <a:r>
              <a:rPr lang="pt-BR" sz="20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Kg</a:t>
            </a:r>
            <a:endParaRPr lang="pt-BR" sz="1800" i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429000" y="3071813"/>
            <a:ext cx="54292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>
                <a:solidFill>
                  <a:srgbClr val="FFFF00"/>
                </a:solidFill>
              </a:rPr>
              <a:t>3º) Determinar a aceleração                                                             usando a equação  F</a:t>
            </a:r>
            <a:r>
              <a:rPr lang="pt-BR" altLang="pt-BR" sz="1800" b="0" i="0">
                <a:solidFill>
                  <a:srgbClr val="FFFF00"/>
                </a:solidFill>
              </a:rPr>
              <a:t>R</a:t>
            </a:r>
            <a:r>
              <a:rPr lang="pt-BR" altLang="pt-BR" sz="2800" b="0" i="0">
                <a:solidFill>
                  <a:srgbClr val="FFFF00"/>
                </a:solidFill>
              </a:rPr>
              <a:t>=m.a.          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>
                <a:solidFill>
                  <a:srgbClr val="FFFF00"/>
                </a:solidFill>
              </a:rPr>
              <a:t>                      </a:t>
            </a:r>
            <a:r>
              <a:rPr lang="pt-BR" altLang="pt-BR" sz="2800" b="0" i="0"/>
              <a:t>F</a:t>
            </a:r>
            <a:r>
              <a:rPr lang="pt-BR" altLang="pt-BR" sz="1800" b="0" i="0"/>
              <a:t>R</a:t>
            </a:r>
            <a:r>
              <a:rPr lang="pt-BR" altLang="pt-BR" sz="2800" b="0" i="0"/>
              <a:t>=m.a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      + 80 - 20 - 30 = (2+3).a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                      30 = 5.a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                        a = 6m/s²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                                 </a:t>
            </a:r>
          </a:p>
        </p:txBody>
      </p:sp>
      <p:sp>
        <p:nvSpPr>
          <p:cNvPr id="56332" name="Line 9"/>
          <p:cNvSpPr>
            <a:spLocks noChangeShapeType="1"/>
          </p:cNvSpPr>
          <p:nvPr/>
        </p:nvSpPr>
        <p:spPr bwMode="auto">
          <a:xfrm flipV="1">
            <a:off x="1809750" y="3857625"/>
            <a:ext cx="0" cy="792163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33" name="Line 9"/>
          <p:cNvSpPr>
            <a:spLocks noChangeShapeType="1"/>
          </p:cNvSpPr>
          <p:nvPr/>
        </p:nvSpPr>
        <p:spPr bwMode="auto">
          <a:xfrm flipV="1">
            <a:off x="1809750" y="5500688"/>
            <a:ext cx="0" cy="79216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357188" y="6059488"/>
            <a:ext cx="1571625" cy="584200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568450" algn="l"/>
              </a:tabLst>
              <a:defRPr/>
            </a:pPr>
            <a:r>
              <a:rPr lang="pt-BR" sz="32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</a:t>
            </a:r>
            <a:r>
              <a:rPr lang="pt-BR" sz="20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</a:t>
            </a:r>
            <a:r>
              <a:rPr lang="pt-BR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=30N</a:t>
            </a:r>
            <a:endParaRPr lang="pt-BR" sz="2000" i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57188" y="4273550"/>
            <a:ext cx="1571625" cy="584200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568450" algn="l"/>
              </a:tabLst>
              <a:defRPr/>
            </a:pPr>
            <a:r>
              <a:rPr lang="pt-BR" sz="32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</a:t>
            </a:r>
            <a:r>
              <a:rPr lang="pt-BR" sz="20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r>
              <a:rPr lang="pt-BR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=20N</a:t>
            </a:r>
            <a:endParaRPr lang="pt-BR" sz="2000" i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571625" y="2143125"/>
            <a:ext cx="500063" cy="584200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568450" algn="l"/>
              </a:tabLst>
              <a:defRPr/>
            </a:pPr>
            <a:r>
              <a:rPr lang="pt-BR" sz="32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endParaRPr lang="pt-BR" sz="2000" i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571625" y="6130925"/>
            <a:ext cx="571500" cy="584200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568450" algn="l"/>
              </a:tabLst>
              <a:defRPr/>
            </a:pPr>
            <a:r>
              <a:rPr lang="pt-BR" sz="32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</a:t>
            </a:r>
            <a:endParaRPr lang="pt-BR" sz="2000" i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47725"/>
          </a:xfrm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FF0000"/>
                </a:solidFill>
                <a:effectLst/>
              </a:rPr>
              <a:t>Aplicação da 2ª lei de Newton</a:t>
            </a:r>
          </a:p>
        </p:txBody>
      </p:sp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0" y="85725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Dois blocos A e B de 2Kg e 3Kg respectivamente estão preso por um fio e são puxadas para cima por uma  força de 80N. Determine  a aceleração e a tração no fio.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             </a:t>
            </a:r>
            <a:endParaRPr lang="pt-BR" altLang="pt-BR" sz="5400" b="0">
              <a:solidFill>
                <a:srgbClr val="F40202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000375" y="2682875"/>
            <a:ext cx="60007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>
                <a:solidFill>
                  <a:srgbClr val="FFFF00"/>
                </a:solidFill>
              </a:rPr>
              <a:t>4º) Determinar a tração usando a equação  F</a:t>
            </a:r>
            <a:r>
              <a:rPr lang="pt-BR" altLang="pt-BR" sz="1800" b="0" i="0">
                <a:solidFill>
                  <a:srgbClr val="FFFF00"/>
                </a:solidFill>
              </a:rPr>
              <a:t>R</a:t>
            </a:r>
            <a:r>
              <a:rPr lang="pt-BR" altLang="pt-BR" sz="2800" b="0" i="0">
                <a:solidFill>
                  <a:srgbClr val="FFFF00"/>
                </a:solidFill>
              </a:rPr>
              <a:t>=m.a. Para calcular a tração faz-se um corte imaginário no fio onde tem-se a tração esticando o fio.                                                        </a:t>
            </a:r>
            <a:r>
              <a:rPr lang="pt-BR" altLang="pt-BR" sz="2800" b="0" i="0"/>
              <a:t>                                 </a:t>
            </a: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357188" y="2143125"/>
            <a:ext cx="1928812" cy="4572000"/>
            <a:chOff x="357188" y="2143116"/>
            <a:chExt cx="1928812" cy="4572032"/>
          </a:xfrm>
        </p:grpSpPr>
        <p:sp>
          <p:nvSpPr>
            <p:cNvPr id="57361" name="Line 9"/>
            <p:cNvSpPr>
              <a:spLocks noChangeShapeType="1"/>
            </p:cNvSpPr>
            <p:nvPr/>
          </p:nvSpPr>
          <p:spPr bwMode="auto">
            <a:xfrm flipV="1">
              <a:off x="1785938" y="2643188"/>
              <a:ext cx="0" cy="792162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9210" name="Rectangle 10"/>
            <p:cNvSpPr>
              <a:spLocks noChangeArrowheads="1"/>
            </p:cNvSpPr>
            <p:nvPr/>
          </p:nvSpPr>
          <p:spPr bwMode="auto">
            <a:xfrm>
              <a:off x="357188" y="2571744"/>
              <a:ext cx="1571625" cy="584204"/>
            </a:xfrm>
            <a:prstGeom prst="rect">
              <a:avLst/>
            </a:prstGeom>
            <a:noFill/>
            <a:ln w="38100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tabLst>
                  <a:tab pos="1568450" algn="l"/>
                </a:tabLst>
                <a:defRPr/>
              </a:pPr>
              <a:r>
                <a:rPr lang="pt-BR" sz="3200" i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F</a:t>
              </a:r>
              <a:r>
                <a:rPr lang="pt-BR" sz="2000" i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pt-BR" i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=80N</a:t>
              </a:r>
              <a:endParaRPr lang="pt-BR" sz="20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7363" name="Retângulo 9"/>
            <p:cNvSpPr>
              <a:spLocks noChangeArrowheads="1"/>
            </p:cNvSpPr>
            <p:nvPr/>
          </p:nvSpPr>
          <p:spPr bwMode="auto">
            <a:xfrm>
              <a:off x="1371600" y="4943475"/>
              <a:ext cx="914400" cy="914400"/>
            </a:xfrm>
            <a:prstGeom prst="rect">
              <a:avLst/>
            </a:prstGeom>
            <a:solidFill>
              <a:schemeClr val="tx2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57364" name="Retângulo 10"/>
            <p:cNvSpPr>
              <a:spLocks noChangeArrowheads="1"/>
            </p:cNvSpPr>
            <p:nvPr/>
          </p:nvSpPr>
          <p:spPr bwMode="auto">
            <a:xfrm>
              <a:off x="1443038" y="3500438"/>
              <a:ext cx="704850" cy="714375"/>
            </a:xfrm>
            <a:prstGeom prst="rect">
              <a:avLst/>
            </a:prstGeom>
            <a:solidFill>
              <a:schemeClr val="tx2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57365" name="Line 9"/>
            <p:cNvSpPr>
              <a:spLocks noChangeShapeType="1"/>
            </p:cNvSpPr>
            <p:nvPr/>
          </p:nvSpPr>
          <p:spPr bwMode="auto">
            <a:xfrm flipV="1">
              <a:off x="1800225" y="4143375"/>
              <a:ext cx="0" cy="79216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642938" y="3571876"/>
              <a:ext cx="928687" cy="523879"/>
            </a:xfrm>
            <a:prstGeom prst="rect">
              <a:avLst/>
            </a:prstGeom>
            <a:noFill/>
            <a:ln w="38100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tabLst>
                  <a:tab pos="1568450" algn="l"/>
                </a:tabLst>
                <a:defRPr/>
              </a:pPr>
              <a:r>
                <a:rPr lang="pt-BR" sz="2800" i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 </a:t>
              </a:r>
              <a:r>
                <a:rPr lang="pt-BR" sz="2000" i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Kg</a:t>
              </a:r>
              <a:endParaRPr lang="pt-BR" sz="18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00063" y="5048261"/>
              <a:ext cx="928687" cy="523879"/>
            </a:xfrm>
            <a:prstGeom prst="rect">
              <a:avLst/>
            </a:prstGeom>
            <a:noFill/>
            <a:ln w="38100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tabLst>
                  <a:tab pos="1568450" algn="l"/>
                </a:tabLst>
                <a:defRPr/>
              </a:pPr>
              <a:r>
                <a:rPr lang="pt-BR" sz="2800" i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 </a:t>
              </a:r>
              <a:r>
                <a:rPr lang="pt-BR" sz="2000" i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Kg</a:t>
              </a:r>
              <a:endParaRPr lang="pt-BR" sz="18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7368" name="Line 9"/>
            <p:cNvSpPr>
              <a:spLocks noChangeShapeType="1"/>
            </p:cNvSpPr>
            <p:nvPr/>
          </p:nvSpPr>
          <p:spPr bwMode="auto">
            <a:xfrm flipV="1">
              <a:off x="1809750" y="3857625"/>
              <a:ext cx="0" cy="792163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7369" name="Line 9"/>
            <p:cNvSpPr>
              <a:spLocks noChangeShapeType="1"/>
            </p:cNvSpPr>
            <p:nvPr/>
          </p:nvSpPr>
          <p:spPr bwMode="auto">
            <a:xfrm flipV="1">
              <a:off x="1809750" y="5500688"/>
              <a:ext cx="0" cy="792162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357188" y="6059506"/>
              <a:ext cx="1571625" cy="584204"/>
            </a:xfrm>
            <a:prstGeom prst="rect">
              <a:avLst/>
            </a:prstGeom>
            <a:noFill/>
            <a:ln w="38100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tabLst>
                  <a:tab pos="1568450" algn="l"/>
                </a:tabLst>
                <a:defRPr/>
              </a:pPr>
              <a:r>
                <a:rPr lang="pt-BR" sz="3200" i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</a:t>
              </a:r>
              <a:r>
                <a:rPr lang="pt-BR" sz="2000" i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B</a:t>
              </a:r>
              <a:r>
                <a:rPr lang="pt-BR" i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=30N</a:t>
              </a:r>
              <a:endParaRPr lang="pt-BR" sz="20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357188" y="4273556"/>
              <a:ext cx="1571625" cy="584204"/>
            </a:xfrm>
            <a:prstGeom prst="rect">
              <a:avLst/>
            </a:prstGeom>
            <a:noFill/>
            <a:ln w="38100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tabLst>
                  <a:tab pos="1568450" algn="l"/>
                </a:tabLst>
                <a:defRPr/>
              </a:pPr>
              <a:r>
                <a:rPr lang="pt-BR" sz="3200" i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</a:t>
              </a:r>
              <a:r>
                <a:rPr lang="pt-BR" sz="2000" i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A</a:t>
              </a:r>
              <a:r>
                <a:rPr lang="pt-BR" i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=20N</a:t>
              </a:r>
              <a:endParaRPr lang="pt-BR" sz="20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1571625" y="2143116"/>
              <a:ext cx="500063" cy="584204"/>
            </a:xfrm>
            <a:prstGeom prst="rect">
              <a:avLst/>
            </a:prstGeom>
            <a:noFill/>
            <a:ln w="38100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tabLst>
                  <a:tab pos="1568450" algn="l"/>
                </a:tabLst>
                <a:defRPr/>
              </a:pPr>
              <a:r>
                <a:rPr lang="pt-BR" sz="3200" i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+</a:t>
              </a:r>
              <a:endParaRPr lang="pt-BR" sz="20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1571625" y="6130944"/>
              <a:ext cx="571500" cy="584204"/>
            </a:xfrm>
            <a:prstGeom prst="rect">
              <a:avLst/>
            </a:prstGeom>
            <a:noFill/>
            <a:ln w="38100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tabLst>
                  <a:tab pos="1568450" algn="l"/>
                </a:tabLst>
                <a:defRPr/>
              </a:pPr>
              <a:r>
                <a:rPr lang="pt-BR" sz="3200" i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_</a:t>
              </a:r>
              <a:endParaRPr lang="pt-BR" sz="20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3" name="Grupo 41"/>
          <p:cNvGrpSpPr>
            <a:grpSpLocks/>
          </p:cNvGrpSpPr>
          <p:nvPr/>
        </p:nvGrpSpPr>
        <p:grpSpPr bwMode="auto">
          <a:xfrm>
            <a:off x="357188" y="2357438"/>
            <a:ext cx="1928812" cy="3857625"/>
            <a:chOff x="-2643238" y="2643182"/>
            <a:chExt cx="1928812" cy="3857628"/>
          </a:xfrm>
        </p:grpSpPr>
        <p:sp>
          <p:nvSpPr>
            <p:cNvPr id="57352" name="Retângulo 9"/>
            <p:cNvSpPr>
              <a:spLocks noChangeArrowheads="1"/>
            </p:cNvSpPr>
            <p:nvPr/>
          </p:nvSpPr>
          <p:spPr bwMode="auto">
            <a:xfrm>
              <a:off x="-1628826" y="4729137"/>
              <a:ext cx="914400" cy="914400"/>
            </a:xfrm>
            <a:prstGeom prst="rect">
              <a:avLst/>
            </a:prstGeom>
            <a:solidFill>
              <a:schemeClr val="tx2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57353" name="Line 9"/>
            <p:cNvSpPr>
              <a:spLocks noChangeShapeType="1"/>
            </p:cNvSpPr>
            <p:nvPr/>
          </p:nvSpPr>
          <p:spPr bwMode="auto">
            <a:xfrm flipV="1">
              <a:off x="-1200201" y="3929037"/>
              <a:ext cx="0" cy="79216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-2500363" y="4833934"/>
              <a:ext cx="928687" cy="523875"/>
            </a:xfrm>
            <a:prstGeom prst="rect">
              <a:avLst/>
            </a:prstGeom>
            <a:noFill/>
            <a:ln w="38100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tabLst>
                  <a:tab pos="1568450" algn="l"/>
                </a:tabLst>
                <a:defRPr/>
              </a:pPr>
              <a:r>
                <a:rPr lang="pt-BR" sz="2800" i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 </a:t>
              </a:r>
              <a:r>
                <a:rPr lang="pt-BR" sz="2000" i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Kg</a:t>
              </a:r>
              <a:endParaRPr lang="pt-BR" sz="18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7355" name="Line 9"/>
            <p:cNvSpPr>
              <a:spLocks noChangeShapeType="1"/>
            </p:cNvSpPr>
            <p:nvPr/>
          </p:nvSpPr>
          <p:spPr bwMode="auto">
            <a:xfrm flipV="1">
              <a:off x="-1190676" y="5286350"/>
              <a:ext cx="0" cy="792162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-2643238" y="5845171"/>
              <a:ext cx="1571625" cy="584200"/>
            </a:xfrm>
            <a:prstGeom prst="rect">
              <a:avLst/>
            </a:prstGeom>
            <a:noFill/>
            <a:ln w="38100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tabLst>
                  <a:tab pos="1568450" algn="l"/>
                </a:tabLst>
                <a:defRPr/>
              </a:pPr>
              <a:r>
                <a:rPr lang="pt-BR" sz="3200" i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</a:t>
              </a:r>
              <a:r>
                <a:rPr lang="pt-BR" sz="2000" i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B</a:t>
              </a:r>
              <a:r>
                <a:rPr lang="pt-BR" i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=30N</a:t>
              </a:r>
              <a:endParaRPr lang="pt-BR" sz="20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-1428801" y="2643182"/>
              <a:ext cx="500063" cy="584200"/>
            </a:xfrm>
            <a:prstGeom prst="rect">
              <a:avLst/>
            </a:prstGeom>
            <a:noFill/>
            <a:ln w="38100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tabLst>
                  <a:tab pos="1568450" algn="l"/>
                </a:tabLst>
                <a:defRPr/>
              </a:pPr>
              <a:r>
                <a:rPr lang="pt-BR" sz="3200" i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+</a:t>
              </a:r>
              <a:endParaRPr lang="pt-BR" sz="20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-1428801" y="5916610"/>
              <a:ext cx="571500" cy="584200"/>
            </a:xfrm>
            <a:prstGeom prst="rect">
              <a:avLst/>
            </a:prstGeom>
            <a:noFill/>
            <a:ln w="38100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tabLst>
                  <a:tab pos="1568450" algn="l"/>
                </a:tabLst>
                <a:defRPr/>
              </a:pPr>
              <a:r>
                <a:rPr lang="pt-BR" sz="3200" i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_</a:t>
              </a:r>
              <a:endParaRPr lang="pt-BR" sz="20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-1857426" y="3286119"/>
              <a:ext cx="500063" cy="523875"/>
            </a:xfrm>
            <a:prstGeom prst="rect">
              <a:avLst/>
            </a:prstGeom>
            <a:noFill/>
            <a:ln w="38100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tabLst>
                  <a:tab pos="1568450" algn="l"/>
                </a:tabLst>
                <a:defRPr/>
              </a:pPr>
              <a:r>
                <a:rPr lang="pt-BR" sz="2800" i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T</a:t>
              </a:r>
            </a:p>
          </p:txBody>
        </p:sp>
        <p:sp>
          <p:nvSpPr>
            <p:cNvPr id="57360" name="Line 9"/>
            <p:cNvSpPr>
              <a:spLocks noChangeShapeType="1"/>
            </p:cNvSpPr>
            <p:nvPr/>
          </p:nvSpPr>
          <p:spPr bwMode="auto">
            <a:xfrm flipV="1">
              <a:off x="-1189078" y="3286124"/>
              <a:ext cx="0" cy="792162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3857625" y="4899025"/>
            <a:ext cx="45005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>
                <a:solidFill>
                  <a:srgbClr val="FFFF00"/>
                </a:solidFill>
              </a:rPr>
              <a:t>F</a:t>
            </a:r>
            <a:r>
              <a:rPr lang="pt-BR" altLang="pt-BR" sz="1800" b="0" i="0">
                <a:solidFill>
                  <a:srgbClr val="FFFF00"/>
                </a:solidFill>
              </a:rPr>
              <a:t>R</a:t>
            </a:r>
            <a:r>
              <a:rPr lang="pt-BR" altLang="pt-BR" sz="2800" b="0" i="0">
                <a:solidFill>
                  <a:srgbClr val="FFFF00"/>
                </a:solidFill>
              </a:rPr>
              <a:t>=m.a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T – 30 = 3.6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T = 18 + 30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T = 48N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2987675" y="138113"/>
            <a:ext cx="3687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070800"/>
                </a:solidFill>
                <a:latin typeface="Futura XBlk BT"/>
              </a:rPr>
              <a:t>Gravitação universal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1438" y="649288"/>
            <a:ext cx="3398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latin typeface="Futura XBlk BT"/>
              </a:rPr>
              <a:t>Leis </a:t>
            </a:r>
            <a:r>
              <a:rPr lang="pt-BR" altLang="pt-BR" sz="4000">
                <a:latin typeface="Futura XBlk BT"/>
              </a:rPr>
              <a:t>de</a:t>
            </a:r>
            <a:r>
              <a:rPr lang="pt-BR" altLang="pt-BR" sz="3600">
                <a:latin typeface="Futura XBlk BT"/>
              </a:rPr>
              <a:t> Kepler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71438" y="4089400"/>
            <a:ext cx="535781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EAFA1E"/>
                </a:solidFill>
              </a:rPr>
              <a:t>PRIMEIRA LEI DE KEPLER</a:t>
            </a:r>
            <a:r>
              <a:rPr lang="pt-BR" altLang="pt-BR"/>
              <a:t>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/>
              <a:t>Cada planeta descreve uma órbita elíptica em torno do Sol, que ocupa um dos focos da elipse.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714375" y="1374775"/>
            <a:ext cx="77755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latin typeface="Futura XBlk BT"/>
              </a:rPr>
              <a:t>As leis de Kepler  valem para os planetas do sistema solar e para outros sistemas planetários assim como para órbitas de satélites em torno dos planetas.  </a:t>
            </a:r>
          </a:p>
        </p:txBody>
      </p:sp>
      <p:pic>
        <p:nvPicPr>
          <p:cNvPr id="32776" name="Picture 8" descr="marcelo - kepler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083050"/>
            <a:ext cx="342900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57500" y="123825"/>
            <a:ext cx="3857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i="0">
                <a:solidFill>
                  <a:srgbClr val="FF0000"/>
                </a:solidFill>
                <a:latin typeface="Futura XBlk BT"/>
              </a:rPr>
              <a:t>Gravitação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75" grpId="0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2987675" y="138113"/>
            <a:ext cx="3687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070800"/>
                </a:solidFill>
                <a:latin typeface="Futura XBlk BT"/>
              </a:rPr>
              <a:t>Gravitação universal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1438" y="500063"/>
            <a:ext cx="3340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latin typeface="Futura XBlk BT"/>
              </a:rPr>
              <a:t>Leis de Kepler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84213" y="1285875"/>
            <a:ext cx="77755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EAFA1E"/>
                </a:solidFill>
                <a:latin typeface="Futura XBlk BT"/>
              </a:rPr>
              <a:t>SEGUNDA LEI DE KEPLER</a:t>
            </a:r>
            <a:r>
              <a:rPr lang="pt-BR" altLang="pt-BR" sz="3600">
                <a:latin typeface="Futura XBlk BT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latin typeface="Futura XBlk BT"/>
              </a:rPr>
              <a:t> O raio vetor que une o planeta ao Sol varre áreas iguais em intervalos de tempos iguais.</a:t>
            </a:r>
          </a:p>
        </p:txBody>
      </p:sp>
      <p:pic>
        <p:nvPicPr>
          <p:cNvPr id="32777" name="Picture 9" descr="marcelo - kepler 2"/>
          <p:cNvPicPr>
            <a:picLocks noChangeAspect="1" noChangeArrowheads="1"/>
          </p:cNvPicPr>
          <p:nvPr/>
        </p:nvPicPr>
        <p:blipFill>
          <a:blip r:embed="rId5">
            <a:lum bright="-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3714750"/>
            <a:ext cx="55340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7715250" y="4546600"/>
            <a:ext cx="1214438" cy="954088"/>
          </a:xfrm>
          <a:prstGeom prst="rect">
            <a:avLst/>
          </a:prstGeom>
          <a:solidFill>
            <a:srgbClr val="008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E9FA0E"/>
                </a:solidFill>
              </a:rPr>
              <a:t>Afélio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E9FA0E"/>
                </a:solidFill>
              </a:rPr>
              <a:t>V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57500" y="123825"/>
            <a:ext cx="3857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i="0">
                <a:solidFill>
                  <a:srgbClr val="FF0000"/>
                </a:solidFill>
                <a:latin typeface="Futura XBlk BT"/>
              </a:rPr>
              <a:t>Gravitação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42875" y="4391025"/>
            <a:ext cx="1714500" cy="1538288"/>
          </a:xfrm>
          <a:prstGeom prst="rect">
            <a:avLst/>
          </a:prstGeom>
          <a:solidFill>
            <a:srgbClr val="008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E9FA0E"/>
                </a:solidFill>
              </a:rPr>
              <a:t>Periélio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6600">
                <a:solidFill>
                  <a:srgbClr val="E9FA0E"/>
                </a:solidFill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5" grpId="0"/>
      <p:bldP spid="32778" grpId="0" animBg="1"/>
      <p:bldP spid="9" grpId="0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84213" y="1357313"/>
            <a:ext cx="77755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E9FA0E"/>
                </a:solidFill>
              </a:rPr>
              <a:t>TERCEIRA LEI DE KEPLER</a:t>
            </a:r>
            <a:r>
              <a:rPr lang="pt-BR" altLang="pt-BR"/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/>
              <a:t>O quadrado do período de revolução de cada planeta é proporcional ao cubo do raio  médio da respectiva órbita.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429125" y="3857625"/>
            <a:ext cx="4608513" cy="2862263"/>
          </a:xfrm>
          <a:prstGeom prst="rect">
            <a:avLst/>
          </a:prstGeom>
          <a:solidFill>
            <a:srgbClr val="0080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00FFFF"/>
                </a:solidFill>
                <a:latin typeface="Futura XBlk BT"/>
              </a:rPr>
              <a:t>CONCLUSÃO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E9FA0E"/>
                </a:solidFill>
                <a:latin typeface="Futura XBlk BT"/>
              </a:rPr>
              <a:t>Quanto mais afastado o planeta do sol, maior o seu ano.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143000" y="4435475"/>
            <a:ext cx="2428875" cy="708025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>
                <a:solidFill>
                  <a:srgbClr val="E9FA0E"/>
                </a:solidFill>
              </a:rPr>
              <a:t>T² = K R³</a:t>
            </a:r>
          </a:p>
        </p:txBody>
      </p:sp>
      <p:sp>
        <p:nvSpPr>
          <p:cNvPr id="60421" name="Text Box 41"/>
          <p:cNvSpPr txBox="1">
            <a:spLocks noChangeArrowheads="1"/>
          </p:cNvSpPr>
          <p:nvPr/>
        </p:nvSpPr>
        <p:spPr bwMode="auto">
          <a:xfrm>
            <a:off x="684213" y="3500438"/>
            <a:ext cx="64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2800" b="0" i="0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1438" y="500063"/>
            <a:ext cx="3340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latin typeface="Futura XBlk BT"/>
              </a:rPr>
              <a:t>Leis de Kepler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857500" y="123825"/>
            <a:ext cx="3857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i="0">
                <a:solidFill>
                  <a:srgbClr val="FF0000"/>
                </a:solidFill>
                <a:latin typeface="Futura XBlk BT"/>
              </a:rPr>
              <a:t>Gravitação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 animBg="1"/>
      <p:bldP spid="33798" grpId="0" animBg="1"/>
      <p:bldP spid="19" grpId="0"/>
      <p:bldP spid="2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6262688" y="4357688"/>
            <a:ext cx="2881312" cy="1150937"/>
            <a:chOff x="3788" y="2796"/>
            <a:chExt cx="1950" cy="725"/>
          </a:xfrm>
        </p:grpSpPr>
        <p:sp>
          <p:nvSpPr>
            <p:cNvPr id="61454" name="Rectangle 37"/>
            <p:cNvSpPr>
              <a:spLocks noChangeArrowheads="1"/>
            </p:cNvSpPr>
            <p:nvPr/>
          </p:nvSpPr>
          <p:spPr bwMode="auto">
            <a:xfrm>
              <a:off x="3788" y="2796"/>
              <a:ext cx="1270" cy="725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grpSp>
          <p:nvGrpSpPr>
            <p:cNvPr id="61455" name="Group 36"/>
            <p:cNvGrpSpPr>
              <a:grpSpLocks/>
            </p:cNvGrpSpPr>
            <p:nvPr/>
          </p:nvGrpSpPr>
          <p:grpSpPr bwMode="auto">
            <a:xfrm>
              <a:off x="3788" y="2841"/>
              <a:ext cx="1950" cy="636"/>
              <a:chOff x="3606" y="2659"/>
              <a:chExt cx="1950" cy="636"/>
            </a:xfrm>
          </p:grpSpPr>
          <p:sp>
            <p:nvSpPr>
              <p:cNvPr id="61456" name="Text Box 32"/>
              <p:cNvSpPr txBox="1">
                <a:spLocks noChangeArrowheads="1"/>
              </p:cNvSpPr>
              <p:nvPr/>
            </p:nvSpPr>
            <p:spPr bwMode="auto">
              <a:xfrm>
                <a:off x="3606" y="2795"/>
                <a:ext cx="149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</a:rPr>
                  <a:t>F = G </a:t>
                </a:r>
              </a:p>
            </p:txBody>
          </p:sp>
          <p:sp>
            <p:nvSpPr>
              <p:cNvPr id="61457" name="Text Box 33"/>
              <p:cNvSpPr txBox="1">
                <a:spLocks noChangeArrowheads="1"/>
              </p:cNvSpPr>
              <p:nvPr/>
            </p:nvSpPr>
            <p:spPr bwMode="auto">
              <a:xfrm>
                <a:off x="4149" y="2659"/>
                <a:ext cx="1407" cy="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  <a:cs typeface="Arial" pitchFamily="34" charset="0"/>
                  </a:rPr>
                  <a:t>  Mm</a:t>
                </a:r>
                <a:endParaRPr lang="el-GR" altLang="pt-BR" sz="2800">
                  <a:solidFill>
                    <a:srgbClr val="E9FA0E"/>
                  </a:solidFill>
                  <a:cs typeface="Arial" pitchFamily="34" charset="0"/>
                </a:endParaRPr>
              </a:p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  <a:cs typeface="Arial" pitchFamily="34" charset="0"/>
                  </a:rPr>
                  <a:t>   d</a:t>
                </a:r>
                <a:r>
                  <a:rPr lang="pt-BR" altLang="pt-BR" sz="2800" baseline="30000">
                    <a:solidFill>
                      <a:srgbClr val="E9FA0E"/>
                    </a:solidFill>
                    <a:cs typeface="Arial" pitchFamily="34" charset="0"/>
                  </a:rPr>
                  <a:t>2</a:t>
                </a:r>
                <a:endParaRPr lang="el-GR" altLang="pt-BR" sz="2800">
                  <a:solidFill>
                    <a:srgbClr val="E9FA0E"/>
                  </a:solidFill>
                  <a:cs typeface="Arial" pitchFamily="34" charset="0"/>
                </a:endParaRPr>
              </a:p>
            </p:txBody>
          </p:sp>
          <p:sp>
            <p:nvSpPr>
              <p:cNvPr id="61458" name="Line 34"/>
              <p:cNvSpPr>
                <a:spLocks noChangeShapeType="1"/>
              </p:cNvSpPr>
              <p:nvPr/>
            </p:nvSpPr>
            <p:spPr bwMode="auto">
              <a:xfrm>
                <a:off x="4332" y="2976"/>
                <a:ext cx="362" cy="0"/>
              </a:xfrm>
              <a:prstGeom prst="line">
                <a:avLst/>
              </a:prstGeom>
              <a:noFill/>
              <a:ln w="38100">
                <a:solidFill>
                  <a:srgbClr val="EAFA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357188" y="996950"/>
            <a:ext cx="6237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latin typeface="Futura XBlk BT"/>
              </a:rPr>
              <a:t>Lei da Gravitação Universal</a:t>
            </a:r>
          </a:p>
        </p:txBody>
      </p:sp>
      <p:sp>
        <p:nvSpPr>
          <p:cNvPr id="61444" name="Text Box 41"/>
          <p:cNvSpPr txBox="1">
            <a:spLocks noChangeArrowheads="1"/>
          </p:cNvSpPr>
          <p:nvPr/>
        </p:nvSpPr>
        <p:spPr bwMode="auto">
          <a:xfrm>
            <a:off x="684213" y="3500438"/>
            <a:ext cx="64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2800" b="0" i="0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468313" y="4214813"/>
            <a:ext cx="4752975" cy="1601787"/>
            <a:chOff x="295" y="2795"/>
            <a:chExt cx="2994" cy="1009"/>
          </a:xfrm>
        </p:grpSpPr>
        <p:pic>
          <p:nvPicPr>
            <p:cNvPr id="61449" name="Picture 40" descr="2006-01-07_23-33-29-00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795"/>
              <a:ext cx="2994" cy="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50" name="Text Box 42"/>
            <p:cNvSpPr txBox="1">
              <a:spLocks noChangeArrowheads="1"/>
            </p:cNvSpPr>
            <p:nvPr/>
          </p:nvSpPr>
          <p:spPr bwMode="auto">
            <a:xfrm>
              <a:off x="431" y="2795"/>
              <a:ext cx="362" cy="3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 i="0">
                  <a:solidFill>
                    <a:srgbClr val="070800"/>
                  </a:solidFill>
                </a:rPr>
                <a:t>M</a:t>
              </a:r>
              <a:r>
                <a:rPr lang="pt-BR" altLang="pt-BR" sz="2800" i="0"/>
                <a:t>   </a:t>
              </a:r>
            </a:p>
          </p:txBody>
        </p:sp>
        <p:sp>
          <p:nvSpPr>
            <p:cNvPr id="61451" name="Rectangle 43"/>
            <p:cNvSpPr>
              <a:spLocks noChangeArrowheads="1"/>
            </p:cNvSpPr>
            <p:nvPr/>
          </p:nvSpPr>
          <p:spPr bwMode="auto">
            <a:xfrm flipH="1">
              <a:off x="612" y="3113"/>
              <a:ext cx="46" cy="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61452" name="Text Box 44"/>
            <p:cNvSpPr txBox="1">
              <a:spLocks noChangeArrowheads="1"/>
            </p:cNvSpPr>
            <p:nvPr/>
          </p:nvSpPr>
          <p:spPr bwMode="auto">
            <a:xfrm>
              <a:off x="2925" y="2795"/>
              <a:ext cx="317" cy="3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 b="0" i="0">
                  <a:solidFill>
                    <a:srgbClr val="070800"/>
                  </a:solidFill>
                </a:rPr>
                <a:t>m</a:t>
              </a:r>
            </a:p>
          </p:txBody>
        </p:sp>
        <p:sp>
          <p:nvSpPr>
            <p:cNvPr id="61453" name="Rectangle 45"/>
            <p:cNvSpPr>
              <a:spLocks noChangeArrowheads="1"/>
            </p:cNvSpPr>
            <p:nvPr/>
          </p:nvSpPr>
          <p:spPr bwMode="auto">
            <a:xfrm>
              <a:off x="3107" y="3067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</p:grp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857500" y="142875"/>
            <a:ext cx="3857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400" i="0">
                <a:solidFill>
                  <a:srgbClr val="FF0000"/>
                </a:solidFill>
                <a:latin typeface="Futura XBlk BT"/>
              </a:rPr>
              <a:t>Gravitação</a:t>
            </a: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142875" y="1714500"/>
            <a:ext cx="878681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000">
                <a:solidFill>
                  <a:srgbClr val="FFFF00"/>
                </a:solidFill>
                <a:latin typeface="Futura XBlk BT"/>
              </a:rPr>
              <a:t>Segundo a Lei da Gravitação Universal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000">
                <a:solidFill>
                  <a:srgbClr val="FFFF00"/>
                </a:solidFill>
                <a:latin typeface="Futura XBlk BT"/>
              </a:rPr>
              <a:t> de Newton todos os corpos apresentam uma interação que depende de suas massas. Esta interação pode ser verificada pela força gravitacional.  </a:t>
            </a: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357188" y="5842000"/>
            <a:ext cx="87868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latin typeface="Futura XBlk BT"/>
              </a:rPr>
              <a:t>Esta lei vale para os pequenos objetos e para planetas e astros.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1" grpId="0"/>
      <p:bldP spid="20" grpId="0"/>
      <p:bldP spid="21" grpId="0"/>
      <p:bldP spid="2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142875" y="996950"/>
            <a:ext cx="480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i="0"/>
              <a:t>Campo Gravitacional</a:t>
            </a:r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6643688" y="5357813"/>
            <a:ext cx="2378075" cy="1150937"/>
            <a:chOff x="884" y="3204"/>
            <a:chExt cx="1498" cy="725"/>
          </a:xfrm>
        </p:grpSpPr>
        <p:sp>
          <p:nvSpPr>
            <p:cNvPr id="62485" name="Rectangle 62"/>
            <p:cNvSpPr>
              <a:spLocks noChangeArrowheads="1"/>
            </p:cNvSpPr>
            <p:nvPr/>
          </p:nvSpPr>
          <p:spPr bwMode="auto">
            <a:xfrm>
              <a:off x="884" y="3204"/>
              <a:ext cx="998" cy="725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62486" name="Text Box 59"/>
            <p:cNvSpPr txBox="1">
              <a:spLocks noChangeArrowheads="1"/>
            </p:cNvSpPr>
            <p:nvPr/>
          </p:nvSpPr>
          <p:spPr bwMode="auto">
            <a:xfrm>
              <a:off x="884" y="3385"/>
              <a:ext cx="149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g = </a:t>
              </a:r>
            </a:p>
          </p:txBody>
        </p:sp>
        <p:sp>
          <p:nvSpPr>
            <p:cNvPr id="62487" name="Text Box 60"/>
            <p:cNvSpPr txBox="1">
              <a:spLocks noChangeArrowheads="1"/>
            </p:cNvSpPr>
            <p:nvPr/>
          </p:nvSpPr>
          <p:spPr bwMode="auto">
            <a:xfrm>
              <a:off x="1200" y="3249"/>
              <a:ext cx="637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15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  <a:cs typeface="Arial" pitchFamily="34" charset="0"/>
                </a:rPr>
                <a:t>  GM</a:t>
              </a:r>
              <a:endParaRPr lang="el-GR" altLang="pt-BR" sz="2800">
                <a:solidFill>
                  <a:srgbClr val="E9FA0E"/>
                </a:solidFill>
                <a:cs typeface="Arial" pitchFamily="34" charset="0"/>
              </a:endParaRPr>
            </a:p>
            <a:p>
              <a:pPr eaLnBrk="1" hangingPunct="1">
                <a:spcBef>
                  <a:spcPct val="15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  <a:cs typeface="Arial" pitchFamily="34" charset="0"/>
                </a:rPr>
                <a:t>   d</a:t>
              </a:r>
              <a:r>
                <a:rPr lang="pt-BR" altLang="pt-BR" sz="2800" baseline="30000">
                  <a:solidFill>
                    <a:srgbClr val="E9FA0E"/>
                  </a:solidFill>
                  <a:cs typeface="Arial" pitchFamily="34" charset="0"/>
                </a:rPr>
                <a:t>2</a:t>
              </a:r>
              <a:endParaRPr lang="el-GR" altLang="pt-BR" sz="2800">
                <a:solidFill>
                  <a:srgbClr val="E9FA0E"/>
                </a:solidFill>
                <a:cs typeface="Arial" pitchFamily="34" charset="0"/>
              </a:endParaRPr>
            </a:p>
          </p:txBody>
        </p:sp>
        <p:sp>
          <p:nvSpPr>
            <p:cNvPr id="62488" name="Line 61"/>
            <p:cNvSpPr>
              <a:spLocks noChangeShapeType="1"/>
            </p:cNvSpPr>
            <p:nvPr/>
          </p:nvSpPr>
          <p:spPr bwMode="auto">
            <a:xfrm>
              <a:off x="1384" y="3566"/>
              <a:ext cx="362" cy="0"/>
            </a:xfrm>
            <a:prstGeom prst="line">
              <a:avLst/>
            </a:prstGeom>
            <a:noFill/>
            <a:ln w="38100">
              <a:solidFill>
                <a:srgbClr val="EAFA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oup 102"/>
          <p:cNvGrpSpPr>
            <a:grpSpLocks/>
          </p:cNvGrpSpPr>
          <p:nvPr/>
        </p:nvGrpSpPr>
        <p:grpSpPr bwMode="auto">
          <a:xfrm>
            <a:off x="5715000" y="1785938"/>
            <a:ext cx="3024188" cy="3313112"/>
            <a:chOff x="657" y="1026"/>
            <a:chExt cx="1905" cy="2087"/>
          </a:xfrm>
        </p:grpSpPr>
        <p:sp>
          <p:nvSpPr>
            <p:cNvPr id="62471" name="Line 13"/>
            <p:cNvSpPr>
              <a:spLocks noChangeShapeType="1"/>
            </p:cNvSpPr>
            <p:nvPr/>
          </p:nvSpPr>
          <p:spPr bwMode="auto">
            <a:xfrm flipV="1">
              <a:off x="1064" y="1351"/>
              <a:ext cx="1219" cy="7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472" name="Oval 7"/>
            <p:cNvSpPr>
              <a:spLocks noChangeArrowheads="1"/>
            </p:cNvSpPr>
            <p:nvPr/>
          </p:nvSpPr>
          <p:spPr bwMode="auto">
            <a:xfrm>
              <a:off x="1615" y="1328"/>
              <a:ext cx="51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62473" name="Text Box 11"/>
            <p:cNvSpPr txBox="1">
              <a:spLocks noChangeArrowheads="1"/>
            </p:cNvSpPr>
            <p:nvPr/>
          </p:nvSpPr>
          <p:spPr bwMode="auto">
            <a:xfrm>
              <a:off x="2064" y="1026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M</a:t>
              </a:r>
            </a:p>
          </p:txBody>
        </p:sp>
        <p:sp>
          <p:nvSpPr>
            <p:cNvPr id="62474" name="Oval 15"/>
            <p:cNvSpPr>
              <a:spLocks noChangeArrowheads="1"/>
            </p:cNvSpPr>
            <p:nvPr/>
          </p:nvSpPr>
          <p:spPr bwMode="auto">
            <a:xfrm>
              <a:off x="1606" y="2786"/>
              <a:ext cx="102" cy="1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62475" name="Line 16"/>
            <p:cNvSpPr>
              <a:spLocks noChangeShapeType="1"/>
            </p:cNvSpPr>
            <p:nvPr/>
          </p:nvSpPr>
          <p:spPr bwMode="auto">
            <a:xfrm flipH="1">
              <a:off x="1655" y="2010"/>
              <a:ext cx="2" cy="7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476" name="Text Box 17"/>
            <p:cNvSpPr txBox="1">
              <a:spLocks noChangeArrowheads="1"/>
            </p:cNvSpPr>
            <p:nvPr/>
          </p:nvSpPr>
          <p:spPr bwMode="auto">
            <a:xfrm>
              <a:off x="1403" y="2144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 i="0"/>
                <a:t>h</a:t>
              </a:r>
            </a:p>
          </p:txBody>
        </p:sp>
        <p:sp>
          <p:nvSpPr>
            <p:cNvPr id="62477" name="Line 20"/>
            <p:cNvSpPr>
              <a:spLocks noChangeShapeType="1"/>
            </p:cNvSpPr>
            <p:nvPr/>
          </p:nvSpPr>
          <p:spPr bwMode="auto">
            <a:xfrm flipH="1">
              <a:off x="860" y="2819"/>
              <a:ext cx="6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478" name="Line 21"/>
            <p:cNvSpPr>
              <a:spLocks noChangeShapeType="1"/>
            </p:cNvSpPr>
            <p:nvPr/>
          </p:nvSpPr>
          <p:spPr bwMode="auto">
            <a:xfrm>
              <a:off x="884" y="1570"/>
              <a:ext cx="11" cy="12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479" name="Text Box 22"/>
            <p:cNvSpPr txBox="1">
              <a:spLocks noChangeArrowheads="1"/>
            </p:cNvSpPr>
            <p:nvPr/>
          </p:nvSpPr>
          <p:spPr bwMode="auto">
            <a:xfrm>
              <a:off x="657" y="1943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 i="0"/>
                <a:t>d</a:t>
              </a:r>
            </a:p>
          </p:txBody>
        </p:sp>
        <p:pic>
          <p:nvPicPr>
            <p:cNvPr id="62480" name="Picture 80" descr="terra0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1026"/>
              <a:ext cx="998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81" name="Line 6"/>
            <p:cNvSpPr>
              <a:spLocks noChangeShapeType="1"/>
            </p:cNvSpPr>
            <p:nvPr/>
          </p:nvSpPr>
          <p:spPr bwMode="auto">
            <a:xfrm>
              <a:off x="1655" y="1570"/>
              <a:ext cx="0" cy="4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482" name="Text Box 14"/>
            <p:cNvSpPr txBox="1">
              <a:spLocks noChangeArrowheads="1"/>
            </p:cNvSpPr>
            <p:nvPr/>
          </p:nvSpPr>
          <p:spPr bwMode="auto">
            <a:xfrm>
              <a:off x="1400" y="161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 i="0"/>
                <a:t>R</a:t>
              </a:r>
            </a:p>
          </p:txBody>
        </p:sp>
        <p:sp>
          <p:nvSpPr>
            <p:cNvPr id="62483" name="Line 81"/>
            <p:cNvSpPr>
              <a:spLocks noChangeShapeType="1"/>
            </p:cNvSpPr>
            <p:nvPr/>
          </p:nvSpPr>
          <p:spPr bwMode="auto">
            <a:xfrm>
              <a:off x="793" y="1570"/>
              <a:ext cx="17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484" name="Text Box 82"/>
            <p:cNvSpPr txBox="1">
              <a:spLocks noChangeArrowheads="1"/>
            </p:cNvSpPr>
            <p:nvPr/>
          </p:nvSpPr>
          <p:spPr bwMode="auto">
            <a:xfrm>
              <a:off x="1383" y="2825"/>
              <a:ext cx="2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m</a:t>
              </a:r>
            </a:p>
          </p:txBody>
        </p:sp>
      </p:grp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2857500" y="158750"/>
            <a:ext cx="3857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400" i="0">
                <a:solidFill>
                  <a:srgbClr val="FF0000"/>
                </a:solidFill>
                <a:latin typeface="Futura XBlk BT"/>
              </a:rPr>
              <a:t>Gravitação</a:t>
            </a:r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285750" y="2254250"/>
            <a:ext cx="48577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/>
              <a:t>O Campo Gravitacional gerado pela massa de um planeta em certo ponto próximo depende da massa deste planeta e da distância desse ponto considerado ao centro do planeta.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0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492500" y="115888"/>
            <a:ext cx="23495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070800"/>
                </a:solidFill>
              </a:rPr>
              <a:t>Cinemática</a:t>
            </a: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287338" y="647700"/>
            <a:ext cx="86772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FF9900"/>
                </a:solidFill>
                <a:latin typeface="Arial" charset="0"/>
              </a:rPr>
              <a:t>Movimento e Repouso</a:t>
            </a:r>
            <a:r>
              <a:rPr lang="pt-BR" b="0" i="0" dirty="0">
                <a:solidFill>
                  <a:srgbClr val="FF9900"/>
                </a:solidFill>
                <a:latin typeface="Arial" charset="0"/>
              </a:rPr>
              <a:t>:</a:t>
            </a:r>
          </a:p>
          <a:p>
            <a:pPr>
              <a:defRPr/>
            </a:pPr>
            <a:r>
              <a:rPr lang="pt-BR" dirty="0">
                <a:latin typeface="Arial" charset="0"/>
              </a:rPr>
              <a:t>Um móvel (objeto) está em </a:t>
            </a:r>
            <a:r>
              <a:rPr lang="pt-BR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movimento</a:t>
            </a:r>
            <a:r>
              <a:rPr lang="pt-BR" dirty="0">
                <a:latin typeface="Arial" charset="0"/>
              </a:rPr>
              <a:t>  quando  o vetor  posição muda em relação a um referencial. </a:t>
            </a:r>
          </a:p>
          <a:p>
            <a:pPr>
              <a:defRPr/>
            </a:pPr>
            <a:r>
              <a:rPr lang="pt-BR" dirty="0">
                <a:latin typeface="Arial" charset="0"/>
              </a:rPr>
              <a:t>Um móvel está em </a:t>
            </a:r>
            <a:r>
              <a:rPr lang="pt-B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repouso</a:t>
            </a:r>
            <a:r>
              <a:rPr lang="pt-BR" dirty="0">
                <a:latin typeface="Arial" charset="0"/>
              </a:rPr>
              <a:t> quando o vetor posição não muda em relação a um referencial.</a:t>
            </a:r>
          </a:p>
        </p:txBody>
      </p:sp>
      <p:sp>
        <p:nvSpPr>
          <p:cNvPr id="196637" name="Text Box 29"/>
          <p:cNvSpPr txBox="1">
            <a:spLocks noChangeArrowheads="1"/>
          </p:cNvSpPr>
          <p:nvPr/>
        </p:nvSpPr>
        <p:spPr bwMode="auto">
          <a:xfrm>
            <a:off x="358775" y="2636838"/>
            <a:ext cx="86058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9900"/>
                </a:solidFill>
              </a:rPr>
              <a:t>Trajetória: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É a linha formada por todos os pontos por onde o móvel percorreu. </a:t>
            </a:r>
          </a:p>
        </p:txBody>
      </p:sp>
      <p:sp>
        <p:nvSpPr>
          <p:cNvPr id="196638" name="Text Box 30"/>
          <p:cNvSpPr txBox="1">
            <a:spLocks noChangeArrowheads="1"/>
          </p:cNvSpPr>
          <p:nvPr/>
        </p:nvSpPr>
        <p:spPr bwMode="auto">
          <a:xfrm>
            <a:off x="323850" y="3860800"/>
            <a:ext cx="86058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9900"/>
                </a:solidFill>
              </a:rPr>
              <a:t>Espaço 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É uma grandeza escalar que indica onde o móvel está, como as placas que indicam o “Km” nas rodovias.</a:t>
            </a:r>
          </a:p>
        </p:txBody>
      </p:sp>
      <p:grpSp>
        <p:nvGrpSpPr>
          <p:cNvPr id="8198" name="Group 49"/>
          <p:cNvGrpSpPr>
            <a:grpSpLocks/>
          </p:cNvGrpSpPr>
          <p:nvPr/>
        </p:nvGrpSpPr>
        <p:grpSpPr bwMode="auto">
          <a:xfrm>
            <a:off x="900113" y="5538788"/>
            <a:ext cx="7350125" cy="985837"/>
            <a:chOff x="567" y="3489"/>
            <a:chExt cx="4630" cy="621"/>
          </a:xfrm>
        </p:grpSpPr>
        <p:sp>
          <p:nvSpPr>
            <p:cNvPr id="8199" name="Freeform 32"/>
            <p:cNvSpPr>
              <a:spLocks/>
            </p:cNvSpPr>
            <p:nvPr/>
          </p:nvSpPr>
          <p:spPr bwMode="auto">
            <a:xfrm>
              <a:off x="567" y="3860"/>
              <a:ext cx="4581" cy="250"/>
            </a:xfrm>
            <a:custGeom>
              <a:avLst/>
              <a:gdLst>
                <a:gd name="T0" fmla="*/ 0 w 5080"/>
                <a:gd name="T1" fmla="*/ 1 h 431"/>
                <a:gd name="T2" fmla="*/ 135 w 5080"/>
                <a:gd name="T3" fmla="*/ 1 h 431"/>
                <a:gd name="T4" fmla="*/ 317 w 5080"/>
                <a:gd name="T5" fmla="*/ 1 h 431"/>
                <a:gd name="T6" fmla="*/ 567 w 5080"/>
                <a:gd name="T7" fmla="*/ 1 h 431"/>
                <a:gd name="T8" fmla="*/ 857 w 5080"/>
                <a:gd name="T9" fmla="*/ 1 h 431"/>
                <a:gd name="T10" fmla="*/ 1039 w 5080"/>
                <a:gd name="T11" fmla="*/ 1 h 431"/>
                <a:gd name="T12" fmla="*/ 1078 w 5080"/>
                <a:gd name="T13" fmla="*/ 1 h 4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80"/>
                <a:gd name="T22" fmla="*/ 0 h 431"/>
                <a:gd name="T23" fmla="*/ 5080 w 5080"/>
                <a:gd name="T24" fmla="*/ 431 h 4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80" h="431">
                  <a:moveTo>
                    <a:pt x="0" y="431"/>
                  </a:moveTo>
                  <a:cubicBezTo>
                    <a:pt x="193" y="291"/>
                    <a:pt x="386" y="152"/>
                    <a:pt x="635" y="114"/>
                  </a:cubicBezTo>
                  <a:cubicBezTo>
                    <a:pt x="884" y="76"/>
                    <a:pt x="1157" y="198"/>
                    <a:pt x="1497" y="205"/>
                  </a:cubicBezTo>
                  <a:cubicBezTo>
                    <a:pt x="1837" y="212"/>
                    <a:pt x="2253" y="189"/>
                    <a:pt x="2676" y="159"/>
                  </a:cubicBezTo>
                  <a:cubicBezTo>
                    <a:pt x="3099" y="129"/>
                    <a:pt x="3667" y="0"/>
                    <a:pt x="4037" y="23"/>
                  </a:cubicBezTo>
                  <a:cubicBezTo>
                    <a:pt x="4407" y="46"/>
                    <a:pt x="4725" y="250"/>
                    <a:pt x="4899" y="295"/>
                  </a:cubicBezTo>
                  <a:cubicBezTo>
                    <a:pt x="5073" y="340"/>
                    <a:pt x="5076" y="317"/>
                    <a:pt x="5080" y="29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8200" name="Group 35"/>
            <p:cNvGrpSpPr>
              <a:grpSpLocks/>
            </p:cNvGrpSpPr>
            <p:nvPr/>
          </p:nvGrpSpPr>
          <p:grpSpPr bwMode="auto">
            <a:xfrm>
              <a:off x="1202" y="3566"/>
              <a:ext cx="272" cy="363"/>
              <a:chOff x="1202" y="3339"/>
              <a:chExt cx="181" cy="363"/>
            </a:xfrm>
          </p:grpSpPr>
          <p:sp>
            <p:nvSpPr>
              <p:cNvPr id="8214" name="Line 33"/>
              <p:cNvSpPr>
                <a:spLocks noChangeShapeType="1"/>
              </p:cNvSpPr>
              <p:nvPr/>
            </p:nvSpPr>
            <p:spPr bwMode="auto">
              <a:xfrm flipV="1">
                <a:off x="1292" y="3521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5" name="Rectangle 34"/>
              <p:cNvSpPr>
                <a:spLocks noChangeArrowheads="1"/>
              </p:cNvSpPr>
              <p:nvPr/>
            </p:nvSpPr>
            <p:spPr bwMode="auto">
              <a:xfrm>
                <a:off x="1202" y="3339"/>
                <a:ext cx="181" cy="182"/>
              </a:xfrm>
              <a:prstGeom prst="rect">
                <a:avLst/>
              </a:prstGeom>
              <a:noFill/>
              <a:ln w="38100" algn="ctr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</p:grpSp>
        <p:grpSp>
          <p:nvGrpSpPr>
            <p:cNvPr id="8201" name="Group 36"/>
            <p:cNvGrpSpPr>
              <a:grpSpLocks/>
            </p:cNvGrpSpPr>
            <p:nvPr/>
          </p:nvGrpSpPr>
          <p:grpSpPr bwMode="auto">
            <a:xfrm>
              <a:off x="2381" y="3611"/>
              <a:ext cx="272" cy="363"/>
              <a:chOff x="1202" y="3339"/>
              <a:chExt cx="181" cy="363"/>
            </a:xfrm>
          </p:grpSpPr>
          <p:sp>
            <p:nvSpPr>
              <p:cNvPr id="8212" name="Line 37"/>
              <p:cNvSpPr>
                <a:spLocks noChangeShapeType="1"/>
              </p:cNvSpPr>
              <p:nvPr/>
            </p:nvSpPr>
            <p:spPr bwMode="auto">
              <a:xfrm flipV="1">
                <a:off x="1292" y="3521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3" name="Rectangle 38"/>
              <p:cNvSpPr>
                <a:spLocks noChangeArrowheads="1"/>
              </p:cNvSpPr>
              <p:nvPr/>
            </p:nvSpPr>
            <p:spPr bwMode="auto">
              <a:xfrm>
                <a:off x="1202" y="3339"/>
                <a:ext cx="181" cy="182"/>
              </a:xfrm>
              <a:prstGeom prst="rect">
                <a:avLst/>
              </a:prstGeom>
              <a:noFill/>
              <a:ln w="38100" algn="ctr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</p:grpSp>
        <p:grpSp>
          <p:nvGrpSpPr>
            <p:cNvPr id="8202" name="Group 39"/>
            <p:cNvGrpSpPr>
              <a:grpSpLocks/>
            </p:cNvGrpSpPr>
            <p:nvPr/>
          </p:nvGrpSpPr>
          <p:grpSpPr bwMode="auto">
            <a:xfrm rot="-226337">
              <a:off x="3515" y="3521"/>
              <a:ext cx="272" cy="363"/>
              <a:chOff x="1202" y="3339"/>
              <a:chExt cx="181" cy="363"/>
            </a:xfrm>
          </p:grpSpPr>
          <p:sp>
            <p:nvSpPr>
              <p:cNvPr id="8210" name="Line 40"/>
              <p:cNvSpPr>
                <a:spLocks noChangeShapeType="1"/>
              </p:cNvSpPr>
              <p:nvPr/>
            </p:nvSpPr>
            <p:spPr bwMode="auto">
              <a:xfrm flipV="1">
                <a:off x="1292" y="3521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11" name="Rectangle 41"/>
              <p:cNvSpPr>
                <a:spLocks noChangeArrowheads="1"/>
              </p:cNvSpPr>
              <p:nvPr/>
            </p:nvSpPr>
            <p:spPr bwMode="auto">
              <a:xfrm>
                <a:off x="1202" y="3339"/>
                <a:ext cx="181" cy="182"/>
              </a:xfrm>
              <a:prstGeom prst="rect">
                <a:avLst/>
              </a:prstGeom>
              <a:noFill/>
              <a:ln w="38100" algn="ctr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</p:grpSp>
        <p:grpSp>
          <p:nvGrpSpPr>
            <p:cNvPr id="8203" name="Group 42"/>
            <p:cNvGrpSpPr>
              <a:grpSpLocks/>
            </p:cNvGrpSpPr>
            <p:nvPr/>
          </p:nvGrpSpPr>
          <p:grpSpPr bwMode="auto">
            <a:xfrm rot="933462">
              <a:off x="4785" y="3657"/>
              <a:ext cx="272" cy="363"/>
              <a:chOff x="1202" y="3339"/>
              <a:chExt cx="181" cy="363"/>
            </a:xfrm>
          </p:grpSpPr>
          <p:sp>
            <p:nvSpPr>
              <p:cNvPr id="8208" name="Line 43"/>
              <p:cNvSpPr>
                <a:spLocks noChangeShapeType="1"/>
              </p:cNvSpPr>
              <p:nvPr/>
            </p:nvSpPr>
            <p:spPr bwMode="auto">
              <a:xfrm flipV="1">
                <a:off x="1292" y="3521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09" name="Rectangle 44"/>
              <p:cNvSpPr>
                <a:spLocks noChangeArrowheads="1"/>
              </p:cNvSpPr>
              <p:nvPr/>
            </p:nvSpPr>
            <p:spPr bwMode="auto">
              <a:xfrm>
                <a:off x="1202" y="3339"/>
                <a:ext cx="181" cy="182"/>
              </a:xfrm>
              <a:prstGeom prst="rect">
                <a:avLst/>
              </a:prstGeom>
              <a:noFill/>
              <a:ln w="38100" algn="ctr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</p:grpSp>
        <p:sp>
          <p:nvSpPr>
            <p:cNvPr id="8204" name="Text Box 45"/>
            <p:cNvSpPr txBox="1">
              <a:spLocks noChangeArrowheads="1"/>
            </p:cNvSpPr>
            <p:nvPr/>
          </p:nvSpPr>
          <p:spPr bwMode="auto">
            <a:xfrm>
              <a:off x="1160" y="3528"/>
              <a:ext cx="4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>
                  <a:solidFill>
                    <a:srgbClr val="FFFF00"/>
                  </a:solidFill>
                </a:rPr>
                <a:t>-10</a:t>
              </a:r>
            </a:p>
          </p:txBody>
        </p:sp>
        <p:sp>
          <p:nvSpPr>
            <p:cNvPr id="8205" name="Text Box 46"/>
            <p:cNvSpPr txBox="1">
              <a:spLocks noChangeArrowheads="1"/>
            </p:cNvSpPr>
            <p:nvPr/>
          </p:nvSpPr>
          <p:spPr bwMode="auto">
            <a:xfrm>
              <a:off x="2402" y="3587"/>
              <a:ext cx="4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>
                  <a:solidFill>
                    <a:srgbClr val="FFFF00"/>
                  </a:solidFill>
                </a:rPr>
                <a:t>0</a:t>
              </a:r>
            </a:p>
          </p:txBody>
        </p:sp>
        <p:sp>
          <p:nvSpPr>
            <p:cNvPr id="8206" name="Text Box 47"/>
            <p:cNvSpPr txBox="1">
              <a:spLocks noChangeArrowheads="1"/>
            </p:cNvSpPr>
            <p:nvPr/>
          </p:nvSpPr>
          <p:spPr bwMode="auto">
            <a:xfrm rot="-218545">
              <a:off x="3477" y="3489"/>
              <a:ext cx="4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>
                  <a:solidFill>
                    <a:srgbClr val="FFFF00"/>
                  </a:solidFill>
                </a:rPr>
                <a:t>10</a:t>
              </a:r>
            </a:p>
          </p:txBody>
        </p:sp>
        <p:sp>
          <p:nvSpPr>
            <p:cNvPr id="8207" name="Text Box 48"/>
            <p:cNvSpPr txBox="1">
              <a:spLocks noChangeArrowheads="1"/>
            </p:cNvSpPr>
            <p:nvPr/>
          </p:nvSpPr>
          <p:spPr bwMode="auto">
            <a:xfrm rot="1222732">
              <a:off x="4789" y="3639"/>
              <a:ext cx="4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>
                  <a:solidFill>
                    <a:srgbClr val="FFFF00"/>
                  </a:solidFill>
                </a:rPr>
                <a:t>20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4" grpId="0" autoUpdateAnimBg="0"/>
      <p:bldP spid="196637" grpId="0"/>
      <p:bldP spid="19663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142875" y="996950"/>
            <a:ext cx="434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i="0"/>
              <a:t>Velocidade Orbital </a:t>
            </a:r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2857500" y="158750"/>
            <a:ext cx="3857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400" i="0">
                <a:solidFill>
                  <a:srgbClr val="FF0000"/>
                </a:solidFill>
                <a:latin typeface="Futura XBlk BT"/>
              </a:rPr>
              <a:t>Gravitação</a:t>
            </a:r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285750" y="1714500"/>
            <a:ext cx="48577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000" b="0"/>
              <a:t>Quando um objeto é lançado horizontalmente cai! Mas se fosse jogado com uma velocidade surpreendente entraria em órbita. A velocidade orbital  do objeto (satélite) é tanto maior quanto menor a distância entre o centro do planeta e o satélite.</a:t>
            </a:r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6556375" y="5500688"/>
            <a:ext cx="1873250" cy="1154112"/>
            <a:chOff x="3877" y="3247"/>
            <a:chExt cx="1180" cy="727"/>
          </a:xfrm>
        </p:grpSpPr>
        <p:sp>
          <p:nvSpPr>
            <p:cNvPr id="63512" name="Rectangle 72"/>
            <p:cNvSpPr>
              <a:spLocks noChangeArrowheads="1"/>
            </p:cNvSpPr>
            <p:nvPr/>
          </p:nvSpPr>
          <p:spPr bwMode="auto">
            <a:xfrm>
              <a:off x="3877" y="3247"/>
              <a:ext cx="1180" cy="726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63513" name="Line 64"/>
            <p:cNvSpPr>
              <a:spLocks noChangeShapeType="1"/>
            </p:cNvSpPr>
            <p:nvPr/>
          </p:nvSpPr>
          <p:spPr bwMode="auto">
            <a:xfrm>
              <a:off x="4331" y="3474"/>
              <a:ext cx="91" cy="408"/>
            </a:xfrm>
            <a:prstGeom prst="line">
              <a:avLst/>
            </a:prstGeom>
            <a:noFill/>
            <a:ln w="38100">
              <a:solidFill>
                <a:srgbClr val="EAFA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514" name="Line 65"/>
            <p:cNvSpPr>
              <a:spLocks noChangeShapeType="1"/>
            </p:cNvSpPr>
            <p:nvPr/>
          </p:nvSpPr>
          <p:spPr bwMode="auto">
            <a:xfrm flipV="1">
              <a:off x="4422" y="3337"/>
              <a:ext cx="90" cy="545"/>
            </a:xfrm>
            <a:prstGeom prst="line">
              <a:avLst/>
            </a:prstGeom>
            <a:noFill/>
            <a:ln w="38100">
              <a:solidFill>
                <a:srgbClr val="EAFA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515" name="Line 66"/>
            <p:cNvSpPr>
              <a:spLocks noChangeShapeType="1"/>
            </p:cNvSpPr>
            <p:nvPr/>
          </p:nvSpPr>
          <p:spPr bwMode="auto">
            <a:xfrm>
              <a:off x="4512" y="3337"/>
              <a:ext cx="454" cy="0"/>
            </a:xfrm>
            <a:prstGeom prst="line">
              <a:avLst/>
            </a:prstGeom>
            <a:noFill/>
            <a:ln w="38100">
              <a:solidFill>
                <a:srgbClr val="EAFA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516" name="Text Box 68"/>
            <p:cNvSpPr txBox="1">
              <a:spLocks noChangeArrowheads="1"/>
            </p:cNvSpPr>
            <p:nvPr/>
          </p:nvSpPr>
          <p:spPr bwMode="auto">
            <a:xfrm>
              <a:off x="3878" y="3474"/>
              <a:ext cx="4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v = </a:t>
              </a:r>
            </a:p>
          </p:txBody>
        </p:sp>
        <p:sp>
          <p:nvSpPr>
            <p:cNvPr id="63517" name="Text Box 69"/>
            <p:cNvSpPr txBox="1">
              <a:spLocks noChangeArrowheads="1"/>
            </p:cNvSpPr>
            <p:nvPr/>
          </p:nvSpPr>
          <p:spPr bwMode="auto">
            <a:xfrm>
              <a:off x="4331" y="3338"/>
              <a:ext cx="637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15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  <a:cs typeface="Arial" pitchFamily="34" charset="0"/>
                </a:rPr>
                <a:t>  GM</a:t>
              </a:r>
              <a:endParaRPr lang="el-GR" altLang="pt-BR" sz="2800">
                <a:solidFill>
                  <a:srgbClr val="E9FA0E"/>
                </a:solidFill>
                <a:cs typeface="Arial" pitchFamily="34" charset="0"/>
              </a:endParaRPr>
            </a:p>
            <a:p>
              <a:pPr eaLnBrk="1" hangingPunct="1">
                <a:spcBef>
                  <a:spcPct val="15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  <a:cs typeface="Arial" pitchFamily="34" charset="0"/>
                </a:rPr>
                <a:t>   d</a:t>
              </a:r>
              <a:endParaRPr lang="el-GR" altLang="pt-BR" sz="2800">
                <a:solidFill>
                  <a:srgbClr val="E9FA0E"/>
                </a:solidFill>
                <a:cs typeface="Arial" pitchFamily="34" charset="0"/>
              </a:endParaRPr>
            </a:p>
          </p:txBody>
        </p:sp>
        <p:sp>
          <p:nvSpPr>
            <p:cNvPr id="63518" name="Line 70"/>
            <p:cNvSpPr>
              <a:spLocks noChangeShapeType="1"/>
            </p:cNvSpPr>
            <p:nvPr/>
          </p:nvSpPr>
          <p:spPr bwMode="auto">
            <a:xfrm>
              <a:off x="4513" y="3655"/>
              <a:ext cx="362" cy="0"/>
            </a:xfrm>
            <a:prstGeom prst="line">
              <a:avLst/>
            </a:prstGeom>
            <a:noFill/>
            <a:ln w="38100">
              <a:solidFill>
                <a:srgbClr val="EAFA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oup 103"/>
          <p:cNvGrpSpPr>
            <a:grpSpLocks/>
          </p:cNvGrpSpPr>
          <p:nvPr/>
        </p:nvGrpSpPr>
        <p:grpSpPr bwMode="auto">
          <a:xfrm>
            <a:off x="5500688" y="1266825"/>
            <a:ext cx="3392487" cy="3948113"/>
            <a:chOff x="3107" y="663"/>
            <a:chExt cx="2495" cy="2767"/>
          </a:xfrm>
        </p:grpSpPr>
        <p:sp>
          <p:nvSpPr>
            <p:cNvPr id="63495" name="Line 83"/>
            <p:cNvSpPr>
              <a:spLocks noChangeShapeType="1"/>
            </p:cNvSpPr>
            <p:nvPr/>
          </p:nvSpPr>
          <p:spPr bwMode="auto">
            <a:xfrm flipV="1">
              <a:off x="3786" y="1668"/>
              <a:ext cx="1219" cy="7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496" name="Oval 84"/>
            <p:cNvSpPr>
              <a:spLocks noChangeArrowheads="1"/>
            </p:cNvSpPr>
            <p:nvPr/>
          </p:nvSpPr>
          <p:spPr bwMode="auto">
            <a:xfrm>
              <a:off x="4337" y="1645"/>
              <a:ext cx="51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63497" name="Text Box 85"/>
            <p:cNvSpPr txBox="1">
              <a:spLocks noChangeArrowheads="1"/>
            </p:cNvSpPr>
            <p:nvPr/>
          </p:nvSpPr>
          <p:spPr bwMode="auto">
            <a:xfrm>
              <a:off x="4786" y="1343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M</a:t>
              </a:r>
            </a:p>
          </p:txBody>
        </p:sp>
        <p:sp>
          <p:nvSpPr>
            <p:cNvPr id="63498" name="Oval 86"/>
            <p:cNvSpPr>
              <a:spLocks noChangeArrowheads="1"/>
            </p:cNvSpPr>
            <p:nvPr/>
          </p:nvSpPr>
          <p:spPr bwMode="auto">
            <a:xfrm>
              <a:off x="4328" y="3103"/>
              <a:ext cx="102" cy="1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63499" name="Line 87"/>
            <p:cNvSpPr>
              <a:spLocks noChangeShapeType="1"/>
            </p:cNvSpPr>
            <p:nvPr/>
          </p:nvSpPr>
          <p:spPr bwMode="auto">
            <a:xfrm flipH="1">
              <a:off x="4377" y="2327"/>
              <a:ext cx="2" cy="7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500" name="Text Box 88"/>
            <p:cNvSpPr txBox="1">
              <a:spLocks noChangeArrowheads="1"/>
            </p:cNvSpPr>
            <p:nvPr/>
          </p:nvSpPr>
          <p:spPr bwMode="auto">
            <a:xfrm>
              <a:off x="4125" y="2461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 i="0"/>
                <a:t>h</a:t>
              </a:r>
            </a:p>
          </p:txBody>
        </p:sp>
        <p:sp>
          <p:nvSpPr>
            <p:cNvPr id="63501" name="Line 90"/>
            <p:cNvSpPr>
              <a:spLocks noChangeShapeType="1"/>
            </p:cNvSpPr>
            <p:nvPr/>
          </p:nvSpPr>
          <p:spPr bwMode="auto">
            <a:xfrm flipH="1">
              <a:off x="3582" y="3136"/>
              <a:ext cx="6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502" name="Line 91"/>
            <p:cNvSpPr>
              <a:spLocks noChangeShapeType="1"/>
            </p:cNvSpPr>
            <p:nvPr/>
          </p:nvSpPr>
          <p:spPr bwMode="auto">
            <a:xfrm>
              <a:off x="3606" y="1887"/>
              <a:ext cx="11" cy="12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503" name="Text Box 92"/>
            <p:cNvSpPr txBox="1">
              <a:spLocks noChangeArrowheads="1"/>
            </p:cNvSpPr>
            <p:nvPr/>
          </p:nvSpPr>
          <p:spPr bwMode="auto">
            <a:xfrm>
              <a:off x="3379" y="2260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 i="0"/>
                <a:t>d</a:t>
              </a:r>
            </a:p>
          </p:txBody>
        </p:sp>
        <p:pic>
          <p:nvPicPr>
            <p:cNvPr id="63504" name="Picture 93" descr="terra0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1343"/>
              <a:ext cx="998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05" name="Line 94"/>
            <p:cNvSpPr>
              <a:spLocks noChangeShapeType="1"/>
            </p:cNvSpPr>
            <p:nvPr/>
          </p:nvSpPr>
          <p:spPr bwMode="auto">
            <a:xfrm>
              <a:off x="4377" y="1887"/>
              <a:ext cx="0" cy="4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506" name="Text Box 95"/>
            <p:cNvSpPr txBox="1">
              <a:spLocks noChangeArrowheads="1"/>
            </p:cNvSpPr>
            <p:nvPr/>
          </p:nvSpPr>
          <p:spPr bwMode="auto">
            <a:xfrm>
              <a:off x="4122" y="1933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 i="0"/>
                <a:t>R</a:t>
              </a:r>
            </a:p>
          </p:txBody>
        </p:sp>
        <p:sp>
          <p:nvSpPr>
            <p:cNvPr id="63507" name="Line 96"/>
            <p:cNvSpPr>
              <a:spLocks noChangeShapeType="1"/>
            </p:cNvSpPr>
            <p:nvPr/>
          </p:nvSpPr>
          <p:spPr bwMode="auto">
            <a:xfrm>
              <a:off x="3515" y="1887"/>
              <a:ext cx="17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508" name="Text Box 97"/>
            <p:cNvSpPr txBox="1">
              <a:spLocks noChangeArrowheads="1"/>
            </p:cNvSpPr>
            <p:nvPr/>
          </p:nvSpPr>
          <p:spPr bwMode="auto">
            <a:xfrm>
              <a:off x="4105" y="3142"/>
              <a:ext cx="2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m</a:t>
              </a:r>
            </a:p>
          </p:txBody>
        </p:sp>
        <p:sp>
          <p:nvSpPr>
            <p:cNvPr id="63509" name="Oval 99"/>
            <p:cNvSpPr>
              <a:spLocks noChangeArrowheads="1"/>
            </p:cNvSpPr>
            <p:nvPr/>
          </p:nvSpPr>
          <p:spPr bwMode="auto">
            <a:xfrm>
              <a:off x="3107" y="663"/>
              <a:ext cx="2495" cy="24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63510" name="Line 100"/>
            <p:cNvSpPr>
              <a:spLocks noChangeShapeType="1"/>
            </p:cNvSpPr>
            <p:nvPr/>
          </p:nvSpPr>
          <p:spPr bwMode="auto">
            <a:xfrm>
              <a:off x="4422" y="3157"/>
              <a:ext cx="545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511" name="Text Box 101"/>
            <p:cNvSpPr txBox="1">
              <a:spLocks noChangeArrowheads="1"/>
            </p:cNvSpPr>
            <p:nvPr/>
          </p:nvSpPr>
          <p:spPr bwMode="auto">
            <a:xfrm>
              <a:off x="4967" y="30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solidFill>
                    <a:srgbClr val="FFCC00"/>
                  </a:solidFill>
                </a:rPr>
                <a:t>v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0" grpId="0"/>
      <p:bldP spid="50" grpId="0"/>
      <p:bldP spid="5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4"/>
          <p:cNvSpPr txBox="1">
            <a:spLocks noChangeArrowheads="1"/>
          </p:cNvSpPr>
          <p:nvPr/>
        </p:nvSpPr>
        <p:spPr bwMode="auto">
          <a:xfrm>
            <a:off x="142875" y="230188"/>
            <a:ext cx="89376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400" i="0">
                <a:solidFill>
                  <a:srgbClr val="FF0000"/>
                </a:solidFill>
              </a:rPr>
              <a:t>Trabalho Mecânico de uma força</a:t>
            </a:r>
          </a:p>
        </p:txBody>
      </p:sp>
      <p:sp>
        <p:nvSpPr>
          <p:cNvPr id="30826" name="Text Box 106"/>
          <p:cNvSpPr txBox="1">
            <a:spLocks noChangeArrowheads="1"/>
          </p:cNvSpPr>
          <p:nvPr/>
        </p:nvSpPr>
        <p:spPr bwMode="auto">
          <a:xfrm>
            <a:off x="500063" y="5500688"/>
            <a:ext cx="77041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O trabalho mecânico W  é nulo quando a Força é nula ou quando o deslocamento  é nulo ou ainda quando o ângulo entre eles é 90° </a:t>
            </a:r>
          </a:p>
        </p:txBody>
      </p:sp>
      <p:pic>
        <p:nvPicPr>
          <p:cNvPr id="30830" name="Picture 110" descr="ABDD5E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000500"/>
            <a:ext cx="3024188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1" name="Picture 111" descr="271A9DD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357438"/>
            <a:ext cx="30241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2" name="Text Box 112"/>
          <p:cNvSpPr txBox="1">
            <a:spLocks noChangeArrowheads="1"/>
          </p:cNvSpPr>
          <p:nvPr/>
        </p:nvSpPr>
        <p:spPr bwMode="auto">
          <a:xfrm>
            <a:off x="642938" y="2257425"/>
            <a:ext cx="1030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Motor</a:t>
            </a:r>
          </a:p>
        </p:txBody>
      </p:sp>
      <p:sp>
        <p:nvSpPr>
          <p:cNvPr id="30833" name="Text Box 113"/>
          <p:cNvSpPr txBox="1">
            <a:spLocks noChangeArrowheads="1"/>
          </p:cNvSpPr>
          <p:nvPr/>
        </p:nvSpPr>
        <p:spPr bwMode="auto">
          <a:xfrm>
            <a:off x="714375" y="3929063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Resistente</a:t>
            </a:r>
          </a:p>
        </p:txBody>
      </p:sp>
      <p:sp>
        <p:nvSpPr>
          <p:cNvPr id="33" name="Text Box 112"/>
          <p:cNvSpPr txBox="1">
            <a:spLocks noChangeArrowheads="1"/>
          </p:cNvSpPr>
          <p:nvPr/>
        </p:nvSpPr>
        <p:spPr bwMode="auto">
          <a:xfrm>
            <a:off x="42863" y="1428750"/>
            <a:ext cx="4957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/>
              <a:t>Definição de Trabalho W</a:t>
            </a:r>
          </a:p>
        </p:txBody>
      </p:sp>
      <p:grpSp>
        <p:nvGrpSpPr>
          <p:cNvPr id="64521" name="Grupo 37"/>
          <p:cNvGrpSpPr>
            <a:grpSpLocks/>
          </p:cNvGrpSpPr>
          <p:nvPr/>
        </p:nvGrpSpPr>
        <p:grpSpPr bwMode="auto">
          <a:xfrm>
            <a:off x="5081588" y="1357313"/>
            <a:ext cx="3276600" cy="708025"/>
            <a:chOff x="5082124" y="1357298"/>
            <a:chExt cx="3276090" cy="707886"/>
          </a:xfrm>
        </p:grpSpPr>
        <p:sp>
          <p:nvSpPr>
            <p:cNvPr id="64524" name="Text Box 7"/>
            <p:cNvSpPr txBox="1">
              <a:spLocks noChangeArrowheads="1"/>
            </p:cNvSpPr>
            <p:nvPr/>
          </p:nvSpPr>
          <p:spPr bwMode="auto">
            <a:xfrm>
              <a:off x="5082124" y="1357298"/>
              <a:ext cx="3276090" cy="707886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4000">
                  <a:solidFill>
                    <a:srgbClr val="E9FA0E"/>
                  </a:solidFill>
                  <a:cs typeface="Arial" pitchFamily="34" charset="0"/>
                </a:rPr>
                <a:t>W = F.d.cos</a:t>
              </a:r>
              <a:r>
                <a:rPr lang="el-GR" altLang="pt-BR" sz="4000">
                  <a:solidFill>
                    <a:srgbClr val="E9FA0E"/>
                  </a:solidFill>
                  <a:cs typeface="Arial" pitchFamily="34" charset="0"/>
                </a:rPr>
                <a:t>θ</a:t>
              </a:r>
            </a:p>
          </p:txBody>
        </p:sp>
        <p:cxnSp>
          <p:nvCxnSpPr>
            <p:cNvPr id="64525" name="Conector de seta reta 35"/>
            <p:cNvCxnSpPr>
              <a:cxnSpLocks noChangeShapeType="1"/>
            </p:cNvCxnSpPr>
            <p:nvPr/>
          </p:nvCxnSpPr>
          <p:spPr bwMode="auto">
            <a:xfrm>
              <a:off x="6143636" y="1428736"/>
              <a:ext cx="500066" cy="1588"/>
            </a:xfrm>
            <a:prstGeom prst="straightConnector1">
              <a:avLst/>
            </a:prstGeom>
            <a:noFill/>
            <a:ln w="9525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6" name="Conector de seta reta 36"/>
            <p:cNvCxnSpPr>
              <a:cxnSpLocks noChangeShapeType="1"/>
            </p:cNvCxnSpPr>
            <p:nvPr/>
          </p:nvCxnSpPr>
          <p:spPr bwMode="auto">
            <a:xfrm>
              <a:off x="6715140" y="1427148"/>
              <a:ext cx="500066" cy="1588"/>
            </a:xfrm>
            <a:prstGeom prst="straightConnector1">
              <a:avLst/>
            </a:prstGeom>
            <a:noFill/>
            <a:ln w="9525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9" name="Text Box 112"/>
          <p:cNvSpPr txBox="1">
            <a:spLocks noChangeArrowheads="1"/>
          </p:cNvSpPr>
          <p:nvPr/>
        </p:nvSpPr>
        <p:spPr bwMode="auto">
          <a:xfrm>
            <a:off x="5286375" y="2357438"/>
            <a:ext cx="3571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Quando a força é a favor do deslocamento.</a:t>
            </a:r>
          </a:p>
        </p:txBody>
      </p:sp>
      <p:sp>
        <p:nvSpPr>
          <p:cNvPr id="40" name="Text Box 112"/>
          <p:cNvSpPr txBox="1">
            <a:spLocks noChangeArrowheads="1"/>
          </p:cNvSpPr>
          <p:nvPr/>
        </p:nvSpPr>
        <p:spPr bwMode="auto">
          <a:xfrm>
            <a:off x="5929313" y="4000500"/>
            <a:ext cx="3071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Quando a força é contrária ao deslocamento.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6" grpId="0"/>
      <p:bldP spid="30832" grpId="0"/>
      <p:bldP spid="30833" grpId="0"/>
      <p:bldP spid="33" grpId="0"/>
      <p:bldP spid="39" grpId="0"/>
      <p:bldP spid="4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4"/>
          <p:cNvSpPr txBox="1">
            <a:spLocks noChangeArrowheads="1"/>
          </p:cNvSpPr>
          <p:nvPr/>
        </p:nvSpPr>
        <p:spPr bwMode="auto">
          <a:xfrm>
            <a:off x="142875" y="230188"/>
            <a:ext cx="89376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400" i="0">
                <a:solidFill>
                  <a:srgbClr val="FF0000"/>
                </a:solidFill>
              </a:rPr>
              <a:t>Trabalho Mecânico de uma força</a:t>
            </a:r>
          </a:p>
        </p:txBody>
      </p:sp>
      <p:sp>
        <p:nvSpPr>
          <p:cNvPr id="30832" name="Text Box 112"/>
          <p:cNvSpPr txBox="1">
            <a:spLocks noChangeArrowheads="1"/>
          </p:cNvSpPr>
          <p:nvPr/>
        </p:nvSpPr>
        <p:spPr bwMode="auto">
          <a:xfrm>
            <a:off x="0" y="2428875"/>
            <a:ext cx="5254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FFFF00"/>
                </a:solidFill>
              </a:rPr>
              <a:t>Trabalho da força peso</a:t>
            </a:r>
          </a:p>
        </p:txBody>
      </p:sp>
      <p:sp>
        <p:nvSpPr>
          <p:cNvPr id="33" name="Text Box 112"/>
          <p:cNvSpPr txBox="1">
            <a:spLocks noChangeArrowheads="1"/>
          </p:cNvSpPr>
          <p:nvPr/>
        </p:nvSpPr>
        <p:spPr bwMode="auto">
          <a:xfrm>
            <a:off x="42863" y="1428750"/>
            <a:ext cx="4957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/>
              <a:t>Definição de Trabalho W</a:t>
            </a:r>
          </a:p>
        </p:txBody>
      </p:sp>
      <p:grpSp>
        <p:nvGrpSpPr>
          <p:cNvPr id="65541" name="Grupo 37"/>
          <p:cNvGrpSpPr>
            <a:grpSpLocks/>
          </p:cNvGrpSpPr>
          <p:nvPr/>
        </p:nvGrpSpPr>
        <p:grpSpPr bwMode="auto">
          <a:xfrm>
            <a:off x="5081588" y="1357313"/>
            <a:ext cx="3276600" cy="708025"/>
            <a:chOff x="5082124" y="1357298"/>
            <a:chExt cx="3276090" cy="707886"/>
          </a:xfrm>
        </p:grpSpPr>
        <p:sp>
          <p:nvSpPr>
            <p:cNvPr id="65551" name="Text Box 7"/>
            <p:cNvSpPr txBox="1">
              <a:spLocks noChangeArrowheads="1"/>
            </p:cNvSpPr>
            <p:nvPr/>
          </p:nvSpPr>
          <p:spPr bwMode="auto">
            <a:xfrm>
              <a:off x="5082124" y="1357298"/>
              <a:ext cx="3276090" cy="707886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4000">
                  <a:solidFill>
                    <a:srgbClr val="E9FA0E"/>
                  </a:solidFill>
                  <a:cs typeface="Arial" pitchFamily="34" charset="0"/>
                </a:rPr>
                <a:t>W = F.d.cos</a:t>
              </a:r>
              <a:r>
                <a:rPr lang="el-GR" altLang="pt-BR" sz="4000">
                  <a:solidFill>
                    <a:srgbClr val="E9FA0E"/>
                  </a:solidFill>
                  <a:cs typeface="Arial" pitchFamily="34" charset="0"/>
                </a:rPr>
                <a:t>θ</a:t>
              </a:r>
            </a:p>
          </p:txBody>
        </p:sp>
        <p:cxnSp>
          <p:nvCxnSpPr>
            <p:cNvPr id="65552" name="Conector de seta reta 35"/>
            <p:cNvCxnSpPr>
              <a:cxnSpLocks noChangeShapeType="1"/>
            </p:cNvCxnSpPr>
            <p:nvPr/>
          </p:nvCxnSpPr>
          <p:spPr bwMode="auto">
            <a:xfrm>
              <a:off x="6143636" y="1428736"/>
              <a:ext cx="500066" cy="1588"/>
            </a:xfrm>
            <a:prstGeom prst="straightConnector1">
              <a:avLst/>
            </a:prstGeom>
            <a:noFill/>
            <a:ln w="9525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53" name="Conector de seta reta 36"/>
            <p:cNvCxnSpPr>
              <a:cxnSpLocks noChangeShapeType="1"/>
            </p:cNvCxnSpPr>
            <p:nvPr/>
          </p:nvCxnSpPr>
          <p:spPr bwMode="auto">
            <a:xfrm>
              <a:off x="6715140" y="1427148"/>
              <a:ext cx="500066" cy="1588"/>
            </a:xfrm>
            <a:prstGeom prst="straightConnector1">
              <a:avLst/>
            </a:prstGeom>
            <a:noFill/>
            <a:ln w="9525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" name="Text Box 112"/>
          <p:cNvSpPr txBox="1">
            <a:spLocks noChangeArrowheads="1"/>
          </p:cNvSpPr>
          <p:nvPr/>
        </p:nvSpPr>
        <p:spPr bwMode="auto">
          <a:xfrm>
            <a:off x="14288" y="3773488"/>
            <a:ext cx="5999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FFFF00"/>
                </a:solidFill>
              </a:rPr>
              <a:t>Trabalho da força de atrito</a:t>
            </a:r>
          </a:p>
        </p:txBody>
      </p:sp>
      <p:sp>
        <p:nvSpPr>
          <p:cNvPr id="16" name="Text Box 112"/>
          <p:cNvSpPr txBox="1">
            <a:spLocks noChangeArrowheads="1"/>
          </p:cNvSpPr>
          <p:nvPr/>
        </p:nvSpPr>
        <p:spPr bwMode="auto">
          <a:xfrm>
            <a:off x="71438" y="5500688"/>
            <a:ext cx="5870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FFFF00"/>
                </a:solidFill>
              </a:rPr>
              <a:t>Trabalho da força elástica</a:t>
            </a:r>
          </a:p>
        </p:txBody>
      </p:sp>
      <p:sp>
        <p:nvSpPr>
          <p:cNvPr id="17" name="Text Box 112"/>
          <p:cNvSpPr txBox="1">
            <a:spLocks noChangeArrowheads="1"/>
          </p:cNvSpPr>
          <p:nvPr/>
        </p:nvSpPr>
        <p:spPr bwMode="auto">
          <a:xfrm>
            <a:off x="71438" y="4610100"/>
            <a:ext cx="6511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FFFF00"/>
                </a:solidFill>
              </a:rPr>
              <a:t>Trabalho da força centrípeta </a:t>
            </a:r>
          </a:p>
        </p:txBody>
      </p:sp>
      <p:sp>
        <p:nvSpPr>
          <p:cNvPr id="24" name="Text Box 112"/>
          <p:cNvSpPr txBox="1">
            <a:spLocks noChangeArrowheads="1"/>
          </p:cNvSpPr>
          <p:nvPr/>
        </p:nvSpPr>
        <p:spPr bwMode="auto">
          <a:xfrm>
            <a:off x="2782888" y="3143250"/>
            <a:ext cx="5861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Trabalho é + na descida e - na descida</a:t>
            </a:r>
          </a:p>
        </p:txBody>
      </p:sp>
      <p:graphicFrame>
        <p:nvGraphicFramePr>
          <p:cNvPr id="180242" name="Object 18"/>
          <p:cNvGraphicFramePr>
            <a:graphicFrameLocks noChangeAspect="1"/>
          </p:cNvGraphicFramePr>
          <p:nvPr/>
        </p:nvGraphicFramePr>
        <p:xfrm>
          <a:off x="5357813" y="2500313"/>
          <a:ext cx="18383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4" name="Equação" r:id="rId6" imgW="736280" imgH="215806" progId="Equation.3">
                  <p:embed/>
                </p:oleObj>
              </mc:Choice>
              <mc:Fallback>
                <p:oleObj name="Equação" r:id="rId6" imgW="736280" imgH="215806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3" y="2500313"/>
                        <a:ext cx="1838325" cy="5397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4020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6091238" y="3841750"/>
          <a:ext cx="21240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5" name="Equação" r:id="rId8" imgW="850900" imgH="228600" progId="Equation.3">
                  <p:embed/>
                </p:oleObj>
              </mc:Choice>
              <mc:Fallback>
                <p:oleObj name="Equação" r:id="rId8" imgW="8509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238" y="3841750"/>
                        <a:ext cx="2124075" cy="5715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4020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6500813" y="4683125"/>
          <a:ext cx="136366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6" name="Equação" r:id="rId10" imgW="545863" imgH="241195" progId="Equation.3">
                  <p:embed/>
                </p:oleObj>
              </mc:Choice>
              <mc:Fallback>
                <p:oleObj name="Equação" r:id="rId10" imgW="545863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13" y="4683125"/>
                        <a:ext cx="1363662" cy="6032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4020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50" name="Object 26"/>
          <p:cNvGraphicFramePr>
            <a:graphicFrameLocks noChangeAspect="1"/>
          </p:cNvGraphicFramePr>
          <p:nvPr/>
        </p:nvGraphicFramePr>
        <p:xfrm>
          <a:off x="6000750" y="5429250"/>
          <a:ext cx="161607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7" name="Equação" r:id="rId12" imgW="838200" imgH="419100" progId="Equation.3">
                  <p:embed/>
                </p:oleObj>
              </mc:Choice>
              <mc:Fallback>
                <p:oleObj name="Equação" r:id="rId12" imgW="838200" imgH="4191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5429250"/>
                        <a:ext cx="1616075" cy="8080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4020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12"/>
          <p:cNvSpPr txBox="1">
            <a:spLocks noChangeArrowheads="1"/>
          </p:cNvSpPr>
          <p:nvPr/>
        </p:nvSpPr>
        <p:spPr bwMode="auto">
          <a:xfrm>
            <a:off x="201613" y="6340475"/>
            <a:ext cx="90138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300"/>
              <a:t>Trabalho é  - na compressão ou alongamento e  + quando volta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8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2" grpId="0"/>
      <p:bldP spid="33" grpId="0"/>
      <p:bldP spid="15" grpId="0"/>
      <p:bldP spid="16" grpId="0"/>
      <p:bldP spid="17" grpId="0"/>
      <p:bldP spid="24" grpId="0"/>
      <p:bldP spid="3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4"/>
          <p:cNvSpPr txBox="1">
            <a:spLocks noChangeArrowheads="1"/>
          </p:cNvSpPr>
          <p:nvPr/>
        </p:nvSpPr>
        <p:spPr bwMode="auto">
          <a:xfrm>
            <a:off x="3708400" y="188913"/>
            <a:ext cx="2339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 i="0"/>
              <a:t>Trabalho</a:t>
            </a:r>
          </a:p>
        </p:txBody>
      </p:sp>
      <p:sp>
        <p:nvSpPr>
          <p:cNvPr id="30826" name="Text Box 106"/>
          <p:cNvSpPr txBox="1">
            <a:spLocks noChangeArrowheads="1"/>
          </p:cNvSpPr>
          <p:nvPr/>
        </p:nvSpPr>
        <p:spPr bwMode="auto">
          <a:xfrm>
            <a:off x="642938" y="1000125"/>
            <a:ext cx="7704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FFCC00"/>
                </a:solidFill>
              </a:rPr>
              <a:t>O trabalho mecânico não depende da trajetória.</a:t>
            </a:r>
          </a:p>
        </p:txBody>
      </p:sp>
      <p:pic>
        <p:nvPicPr>
          <p:cNvPr id="30827" name="Picture 107" descr="linha0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429000"/>
            <a:ext cx="571500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106"/>
          <p:cNvSpPr txBox="1">
            <a:spLocks noChangeArrowheads="1"/>
          </p:cNvSpPr>
          <p:nvPr/>
        </p:nvSpPr>
        <p:spPr bwMode="auto">
          <a:xfrm>
            <a:off x="725488" y="2143125"/>
            <a:ext cx="7704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FFCC00"/>
                </a:solidFill>
              </a:rPr>
              <a:t>O trabalho mecânico não depende do tempo gasto no percurso.</a:t>
            </a:r>
          </a:p>
        </p:txBody>
      </p:sp>
      <p:pic>
        <p:nvPicPr>
          <p:cNvPr id="67620" name="Picture 36" descr="http://t2.gstatic.com/images?q=tbn:ANd9GcTi7zalrAtAz72cpBAvg4dr5tBJ9ScpW4isAaCUSAAoHN53AaSKy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714750"/>
            <a:ext cx="3814763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106"/>
          <p:cNvSpPr txBox="1">
            <a:spLocks noChangeArrowheads="1"/>
          </p:cNvSpPr>
          <p:nvPr/>
        </p:nvSpPr>
        <p:spPr bwMode="auto">
          <a:xfrm>
            <a:off x="357188" y="4224338"/>
            <a:ext cx="43576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/>
              <a:t>O trabalho mecânico pode ser calculado pela área do gráfico F</a:t>
            </a:r>
            <a:r>
              <a:rPr lang="pt-BR" altLang="pt-BR" sz="1800"/>
              <a:t>x</a:t>
            </a:r>
            <a:r>
              <a:rPr lang="pt-BR" altLang="pt-BR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6" grpId="0" autoUpdateAnimBg="0"/>
      <p:bldP spid="33" grpId="0" autoUpdateAnimBg="0"/>
      <p:bldP spid="36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4"/>
          <p:cNvSpPr txBox="1">
            <a:spLocks noChangeArrowheads="1"/>
          </p:cNvSpPr>
          <p:nvPr/>
        </p:nvSpPr>
        <p:spPr bwMode="auto">
          <a:xfrm>
            <a:off x="3708400" y="188913"/>
            <a:ext cx="246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 i="0"/>
              <a:t>Potência </a:t>
            </a:r>
          </a:p>
        </p:txBody>
      </p:sp>
      <p:sp>
        <p:nvSpPr>
          <p:cNvPr id="67587" name="Rectangle 48"/>
          <p:cNvSpPr>
            <a:spLocks noChangeArrowheads="1"/>
          </p:cNvSpPr>
          <p:nvPr/>
        </p:nvSpPr>
        <p:spPr bwMode="auto">
          <a:xfrm>
            <a:off x="2643188" y="2071688"/>
            <a:ext cx="1441450" cy="1008062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grpSp>
        <p:nvGrpSpPr>
          <p:cNvPr id="67588" name="Group 47"/>
          <p:cNvGrpSpPr>
            <a:grpSpLocks/>
          </p:cNvGrpSpPr>
          <p:nvPr/>
        </p:nvGrpSpPr>
        <p:grpSpPr bwMode="auto">
          <a:xfrm>
            <a:off x="2773363" y="2079625"/>
            <a:ext cx="1316037" cy="989013"/>
            <a:chOff x="872" y="1389"/>
            <a:chExt cx="829" cy="623"/>
          </a:xfrm>
        </p:grpSpPr>
        <p:sp>
          <p:nvSpPr>
            <p:cNvPr id="67604" name="Text Box 44"/>
            <p:cNvSpPr txBox="1">
              <a:spLocks noChangeArrowheads="1"/>
            </p:cNvSpPr>
            <p:nvPr/>
          </p:nvSpPr>
          <p:spPr bwMode="auto">
            <a:xfrm>
              <a:off x="872" y="1550"/>
              <a:ext cx="5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P =</a:t>
              </a:r>
              <a:r>
                <a:rPr lang="pt-BR" altLang="pt-BR" sz="2800"/>
                <a:t> </a:t>
              </a:r>
            </a:p>
          </p:txBody>
        </p:sp>
        <p:sp>
          <p:nvSpPr>
            <p:cNvPr id="67605" name="Text Box 45"/>
            <p:cNvSpPr txBox="1">
              <a:spLocks noChangeArrowheads="1"/>
            </p:cNvSpPr>
            <p:nvPr/>
          </p:nvSpPr>
          <p:spPr bwMode="auto">
            <a:xfrm>
              <a:off x="1247" y="1389"/>
              <a:ext cx="454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1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 E</a:t>
              </a:r>
            </a:p>
            <a:p>
              <a:pPr eaLnBrk="1" hangingPunct="1">
                <a:spcBef>
                  <a:spcPct val="10000"/>
                </a:spcBef>
                <a:buClrTx/>
                <a:buSzTx/>
                <a:buFontTx/>
                <a:buNone/>
              </a:pPr>
              <a:r>
                <a:rPr lang="el-GR" altLang="pt-BR" sz="2800">
                  <a:solidFill>
                    <a:srgbClr val="E9FA0E"/>
                  </a:solidFill>
                </a:rPr>
                <a:t>Δ</a:t>
              </a:r>
              <a:r>
                <a:rPr lang="pt-BR" altLang="pt-BR" sz="2800">
                  <a:solidFill>
                    <a:srgbClr val="E9FA0E"/>
                  </a:solidFill>
                </a:rPr>
                <a:t>t</a:t>
              </a:r>
            </a:p>
          </p:txBody>
        </p:sp>
        <p:sp>
          <p:nvSpPr>
            <p:cNvPr id="67606" name="Line 46"/>
            <p:cNvSpPr>
              <a:spLocks noChangeShapeType="1"/>
            </p:cNvSpPr>
            <p:nvPr/>
          </p:nvSpPr>
          <p:spPr bwMode="auto">
            <a:xfrm>
              <a:off x="1338" y="1706"/>
              <a:ext cx="227" cy="0"/>
            </a:xfrm>
            <a:prstGeom prst="line">
              <a:avLst/>
            </a:prstGeom>
            <a:noFill/>
            <a:ln w="38100">
              <a:solidFill>
                <a:srgbClr val="EAFA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7589" name="Text Box 106"/>
          <p:cNvSpPr txBox="1">
            <a:spLocks noChangeArrowheads="1"/>
          </p:cNvSpPr>
          <p:nvPr/>
        </p:nvSpPr>
        <p:spPr bwMode="auto">
          <a:xfrm>
            <a:off x="642938" y="785813"/>
            <a:ext cx="77041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FFCC00"/>
                </a:solidFill>
              </a:rPr>
              <a:t>Potência é definida como a rapidez com que ocorre a transformação da energia.</a:t>
            </a:r>
          </a:p>
        </p:txBody>
      </p:sp>
      <p:pic>
        <p:nvPicPr>
          <p:cNvPr id="67590" name="Picture 107" descr="linha0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429000"/>
            <a:ext cx="571500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106"/>
          <p:cNvSpPr txBox="1">
            <a:spLocks noChangeArrowheads="1"/>
          </p:cNvSpPr>
          <p:nvPr/>
        </p:nvSpPr>
        <p:spPr bwMode="auto">
          <a:xfrm>
            <a:off x="4286250" y="1993900"/>
            <a:ext cx="4643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/>
              <a:t>A unidade de potencia é j/s = W = Watt</a:t>
            </a:r>
          </a:p>
        </p:txBody>
      </p:sp>
      <p:sp>
        <p:nvSpPr>
          <p:cNvPr id="67592" name="Text Box 106"/>
          <p:cNvSpPr txBox="1">
            <a:spLocks noChangeArrowheads="1"/>
          </p:cNvSpPr>
          <p:nvPr/>
        </p:nvSpPr>
        <p:spPr bwMode="auto">
          <a:xfrm>
            <a:off x="142875" y="3565525"/>
            <a:ext cx="86439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FFCC00"/>
                </a:solidFill>
              </a:rPr>
              <a:t>Potência mecânica pode ser calculada pelo trabalho.</a:t>
            </a:r>
          </a:p>
        </p:txBody>
      </p:sp>
      <p:grpSp>
        <p:nvGrpSpPr>
          <p:cNvPr id="67593" name="Grupo 44"/>
          <p:cNvGrpSpPr>
            <a:grpSpLocks/>
          </p:cNvGrpSpPr>
          <p:nvPr/>
        </p:nvGrpSpPr>
        <p:grpSpPr bwMode="auto">
          <a:xfrm>
            <a:off x="2268538" y="4564063"/>
            <a:ext cx="1446212" cy="1008062"/>
            <a:chOff x="2268530" y="4214818"/>
            <a:chExt cx="1446214" cy="1008063"/>
          </a:xfrm>
        </p:grpSpPr>
        <p:sp>
          <p:nvSpPr>
            <p:cNvPr id="67599" name="Rectangle 48"/>
            <p:cNvSpPr>
              <a:spLocks noChangeArrowheads="1"/>
            </p:cNvSpPr>
            <p:nvPr/>
          </p:nvSpPr>
          <p:spPr bwMode="auto">
            <a:xfrm>
              <a:off x="2268530" y="4214818"/>
              <a:ext cx="1441450" cy="1008063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grpSp>
          <p:nvGrpSpPr>
            <p:cNvPr id="67600" name="Group 47"/>
            <p:cNvGrpSpPr>
              <a:grpSpLocks/>
            </p:cNvGrpSpPr>
            <p:nvPr/>
          </p:nvGrpSpPr>
          <p:grpSpPr bwMode="auto">
            <a:xfrm>
              <a:off x="2398706" y="4222749"/>
              <a:ext cx="1316038" cy="989013"/>
              <a:chOff x="872" y="1389"/>
              <a:chExt cx="829" cy="623"/>
            </a:xfrm>
          </p:grpSpPr>
          <p:sp>
            <p:nvSpPr>
              <p:cNvPr id="67601" name="Text Box 44"/>
              <p:cNvSpPr txBox="1">
                <a:spLocks noChangeArrowheads="1"/>
              </p:cNvSpPr>
              <p:nvPr/>
            </p:nvSpPr>
            <p:spPr bwMode="auto">
              <a:xfrm>
                <a:off x="872" y="1550"/>
                <a:ext cx="52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</a:rPr>
                  <a:t>P =</a:t>
                </a:r>
                <a:r>
                  <a:rPr lang="pt-BR" altLang="pt-BR" sz="2800"/>
                  <a:t> </a:t>
                </a:r>
              </a:p>
            </p:txBody>
          </p:sp>
          <p:sp>
            <p:nvSpPr>
              <p:cNvPr id="67602" name="Text Box 45"/>
              <p:cNvSpPr txBox="1">
                <a:spLocks noChangeArrowheads="1"/>
              </p:cNvSpPr>
              <p:nvPr/>
            </p:nvSpPr>
            <p:spPr bwMode="auto">
              <a:xfrm>
                <a:off x="1247" y="1389"/>
                <a:ext cx="454" cy="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10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</a:rPr>
                  <a:t> W</a:t>
                </a:r>
              </a:p>
              <a:p>
                <a:pPr eaLnBrk="1" hangingPunct="1">
                  <a:spcBef>
                    <a:spcPct val="10000"/>
                  </a:spcBef>
                  <a:buClrTx/>
                  <a:buSzTx/>
                  <a:buFontTx/>
                  <a:buNone/>
                </a:pPr>
                <a:r>
                  <a:rPr lang="el-GR" altLang="pt-BR" sz="2800">
                    <a:solidFill>
                      <a:srgbClr val="E9FA0E"/>
                    </a:solidFill>
                  </a:rPr>
                  <a:t>Δ</a:t>
                </a:r>
                <a:r>
                  <a:rPr lang="pt-BR" altLang="pt-BR" sz="2800">
                    <a:solidFill>
                      <a:srgbClr val="E9FA0E"/>
                    </a:solidFill>
                  </a:rPr>
                  <a:t>t</a:t>
                </a:r>
              </a:p>
            </p:txBody>
          </p:sp>
          <p:sp>
            <p:nvSpPr>
              <p:cNvPr id="67603" name="Line 46"/>
              <p:cNvSpPr>
                <a:spLocks noChangeShapeType="1"/>
              </p:cNvSpPr>
              <p:nvPr/>
            </p:nvSpPr>
            <p:spPr bwMode="auto">
              <a:xfrm>
                <a:off x="1338" y="1706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EAFA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4983163" y="4500563"/>
            <a:ext cx="3232150" cy="1357312"/>
            <a:chOff x="2608" y="1659"/>
            <a:chExt cx="2036" cy="855"/>
          </a:xfrm>
        </p:grpSpPr>
        <p:sp>
          <p:nvSpPr>
            <p:cNvPr id="67597" name="Text Box 29"/>
            <p:cNvSpPr txBox="1">
              <a:spLocks noChangeArrowheads="1"/>
            </p:cNvSpPr>
            <p:nvPr/>
          </p:nvSpPr>
          <p:spPr bwMode="auto">
            <a:xfrm>
              <a:off x="2608" y="1659"/>
              <a:ext cx="20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Potência instantânea</a:t>
              </a:r>
            </a:p>
          </p:txBody>
        </p:sp>
        <p:sp>
          <p:nvSpPr>
            <p:cNvPr id="67598" name="Text Box 63"/>
            <p:cNvSpPr txBox="1">
              <a:spLocks noChangeArrowheads="1"/>
            </p:cNvSpPr>
            <p:nvPr/>
          </p:nvSpPr>
          <p:spPr bwMode="auto">
            <a:xfrm>
              <a:off x="3152" y="2163"/>
              <a:ext cx="930" cy="351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P = F. v</a:t>
              </a:r>
            </a:p>
          </p:txBody>
        </p:sp>
      </p:grpSp>
      <p:sp>
        <p:nvSpPr>
          <p:cNvPr id="43" name="Text Box 106"/>
          <p:cNvSpPr txBox="1">
            <a:spLocks noChangeArrowheads="1"/>
          </p:cNvSpPr>
          <p:nvPr/>
        </p:nvSpPr>
        <p:spPr bwMode="auto">
          <a:xfrm>
            <a:off x="1876425" y="5559425"/>
            <a:ext cx="2767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/>
              <a:t>Unidade: W </a:t>
            </a:r>
          </a:p>
        </p:txBody>
      </p:sp>
      <p:sp>
        <p:nvSpPr>
          <p:cNvPr id="44" name="Text Box 106"/>
          <p:cNvSpPr txBox="1">
            <a:spLocks noChangeArrowheads="1"/>
          </p:cNvSpPr>
          <p:nvPr/>
        </p:nvSpPr>
        <p:spPr bwMode="auto">
          <a:xfrm>
            <a:off x="4929188" y="6059488"/>
            <a:ext cx="4124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/>
              <a:t>Unidade: W = N.m/s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3357563" y="188913"/>
            <a:ext cx="3146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 i="0"/>
              <a:t>Rendimento</a:t>
            </a:r>
          </a:p>
        </p:txBody>
      </p:sp>
      <p:grpSp>
        <p:nvGrpSpPr>
          <p:cNvPr id="2" name="Group 104"/>
          <p:cNvGrpSpPr>
            <a:grpSpLocks/>
          </p:cNvGrpSpPr>
          <p:nvPr/>
        </p:nvGrpSpPr>
        <p:grpSpPr bwMode="auto">
          <a:xfrm>
            <a:off x="1116013" y="2463800"/>
            <a:ext cx="3313112" cy="1536700"/>
            <a:chOff x="884" y="3233"/>
            <a:chExt cx="2087" cy="968"/>
          </a:xfrm>
        </p:grpSpPr>
        <p:sp>
          <p:nvSpPr>
            <p:cNvPr id="68621" name="Text Box 34"/>
            <p:cNvSpPr txBox="1">
              <a:spLocks noChangeArrowheads="1"/>
            </p:cNvSpPr>
            <p:nvPr/>
          </p:nvSpPr>
          <p:spPr bwMode="auto">
            <a:xfrm>
              <a:off x="1292" y="3233"/>
              <a:ext cx="12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Rendimento</a:t>
              </a:r>
            </a:p>
          </p:txBody>
        </p:sp>
        <p:sp>
          <p:nvSpPr>
            <p:cNvPr id="68622" name="Rectangle 53"/>
            <p:cNvSpPr>
              <a:spLocks noChangeArrowheads="1"/>
            </p:cNvSpPr>
            <p:nvPr/>
          </p:nvSpPr>
          <p:spPr bwMode="auto">
            <a:xfrm>
              <a:off x="884" y="3521"/>
              <a:ext cx="2087" cy="680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grpSp>
          <p:nvGrpSpPr>
            <p:cNvPr id="68623" name="Group 103"/>
            <p:cNvGrpSpPr>
              <a:grpSpLocks/>
            </p:cNvGrpSpPr>
            <p:nvPr/>
          </p:nvGrpSpPr>
          <p:grpSpPr bwMode="auto">
            <a:xfrm>
              <a:off x="917" y="3521"/>
              <a:ext cx="1918" cy="636"/>
              <a:chOff x="917" y="3521"/>
              <a:chExt cx="1918" cy="636"/>
            </a:xfrm>
          </p:grpSpPr>
          <p:sp>
            <p:nvSpPr>
              <p:cNvPr id="68624" name="Text Box 49"/>
              <p:cNvSpPr txBox="1">
                <a:spLocks noChangeArrowheads="1"/>
              </p:cNvSpPr>
              <p:nvPr/>
            </p:nvSpPr>
            <p:spPr bwMode="auto">
              <a:xfrm>
                <a:off x="917" y="3682"/>
                <a:ext cx="50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pt-BR" sz="2800">
                    <a:solidFill>
                      <a:srgbClr val="E9FA0E"/>
                    </a:solidFill>
                    <a:cs typeface="Arial" pitchFamily="34" charset="0"/>
                  </a:rPr>
                  <a:t>η</a:t>
                </a:r>
                <a:r>
                  <a:rPr lang="pt-BR" altLang="pt-BR" sz="2800">
                    <a:solidFill>
                      <a:srgbClr val="E9FA0E"/>
                    </a:solidFill>
                    <a:cs typeface="Arial" pitchFamily="34" charset="0"/>
                  </a:rPr>
                  <a:t> =</a:t>
                </a:r>
                <a:r>
                  <a:rPr lang="pt-BR" altLang="pt-BR" sz="2800">
                    <a:cs typeface="Arial" pitchFamily="34" charset="0"/>
                  </a:rPr>
                  <a:t> </a:t>
                </a:r>
                <a:endParaRPr lang="el-GR" altLang="pt-BR" sz="2800">
                  <a:cs typeface="Arial" pitchFamily="34" charset="0"/>
                </a:endParaRPr>
              </a:p>
            </p:txBody>
          </p:sp>
          <p:sp>
            <p:nvSpPr>
              <p:cNvPr id="68625" name="Text Box 50"/>
              <p:cNvSpPr txBox="1">
                <a:spLocks noChangeArrowheads="1"/>
              </p:cNvSpPr>
              <p:nvPr/>
            </p:nvSpPr>
            <p:spPr bwMode="auto">
              <a:xfrm>
                <a:off x="1383" y="3521"/>
                <a:ext cx="358" cy="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</a:rPr>
                  <a:t>P</a:t>
                </a:r>
                <a:r>
                  <a:rPr lang="pt-BR" altLang="pt-BR" sz="2800" baseline="-25000">
                    <a:solidFill>
                      <a:srgbClr val="E9FA0E"/>
                    </a:solidFill>
                  </a:rPr>
                  <a:t>u</a:t>
                </a:r>
                <a:endParaRPr lang="pt-BR" altLang="pt-BR" sz="2800">
                  <a:solidFill>
                    <a:srgbClr val="E9FA0E"/>
                  </a:solidFill>
                </a:endParaRPr>
              </a:p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</a:rPr>
                  <a:t>P</a:t>
                </a:r>
                <a:r>
                  <a:rPr lang="pt-BR" altLang="pt-BR" sz="2800" baseline="-25000">
                    <a:solidFill>
                      <a:srgbClr val="E9FA0E"/>
                    </a:solidFill>
                  </a:rPr>
                  <a:t>t</a:t>
                </a:r>
                <a:endParaRPr lang="pt-BR" altLang="pt-BR" sz="2800">
                  <a:solidFill>
                    <a:srgbClr val="E9FA0E"/>
                  </a:solidFill>
                </a:endParaRPr>
              </a:p>
            </p:txBody>
          </p:sp>
          <p:sp>
            <p:nvSpPr>
              <p:cNvPr id="68626" name="Line 51"/>
              <p:cNvSpPr>
                <a:spLocks noChangeShapeType="1"/>
              </p:cNvSpPr>
              <p:nvPr/>
            </p:nvSpPr>
            <p:spPr bwMode="auto">
              <a:xfrm>
                <a:off x="1429" y="3859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EAFA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627" name="Text Box 96"/>
              <p:cNvSpPr txBox="1">
                <a:spLocks noChangeArrowheads="1"/>
              </p:cNvSpPr>
              <p:nvPr/>
            </p:nvSpPr>
            <p:spPr bwMode="auto">
              <a:xfrm>
                <a:off x="1916" y="3521"/>
                <a:ext cx="420" cy="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</a:rPr>
                  <a:t>W</a:t>
                </a:r>
                <a:r>
                  <a:rPr lang="pt-BR" altLang="pt-BR" sz="2800" baseline="-25000">
                    <a:solidFill>
                      <a:srgbClr val="E9FA0E"/>
                    </a:solidFill>
                  </a:rPr>
                  <a:t>u</a:t>
                </a:r>
                <a:endParaRPr lang="pt-BR" altLang="pt-BR" sz="2800">
                  <a:solidFill>
                    <a:srgbClr val="E9FA0E"/>
                  </a:solidFill>
                </a:endParaRPr>
              </a:p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</a:rPr>
                  <a:t>W</a:t>
                </a:r>
                <a:r>
                  <a:rPr lang="pt-BR" altLang="pt-BR" sz="2800" baseline="-25000">
                    <a:solidFill>
                      <a:srgbClr val="E9FA0E"/>
                    </a:solidFill>
                  </a:rPr>
                  <a:t>t</a:t>
                </a:r>
                <a:endParaRPr lang="pt-BR" altLang="pt-BR" sz="2800">
                  <a:solidFill>
                    <a:srgbClr val="E9FA0E"/>
                  </a:solidFill>
                </a:endParaRPr>
              </a:p>
            </p:txBody>
          </p:sp>
          <p:sp>
            <p:nvSpPr>
              <p:cNvPr id="68628" name="Line 97"/>
              <p:cNvSpPr>
                <a:spLocks noChangeShapeType="1"/>
              </p:cNvSpPr>
              <p:nvPr/>
            </p:nvSpPr>
            <p:spPr bwMode="auto">
              <a:xfrm>
                <a:off x="1973" y="3859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EAFA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629" name="Text Box 99"/>
              <p:cNvSpPr txBox="1">
                <a:spLocks noChangeArrowheads="1"/>
              </p:cNvSpPr>
              <p:nvPr/>
            </p:nvSpPr>
            <p:spPr bwMode="auto">
              <a:xfrm>
                <a:off x="2477" y="3521"/>
                <a:ext cx="358" cy="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</a:rPr>
                  <a:t>E</a:t>
                </a:r>
                <a:r>
                  <a:rPr lang="pt-BR" altLang="pt-BR" sz="2800" baseline="-25000">
                    <a:solidFill>
                      <a:srgbClr val="E9FA0E"/>
                    </a:solidFill>
                  </a:rPr>
                  <a:t>u</a:t>
                </a:r>
                <a:endParaRPr lang="pt-BR" altLang="pt-BR" sz="2800">
                  <a:solidFill>
                    <a:srgbClr val="E9FA0E"/>
                  </a:solidFill>
                </a:endParaRPr>
              </a:p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</a:rPr>
                  <a:t>E</a:t>
                </a:r>
                <a:r>
                  <a:rPr lang="pt-BR" altLang="pt-BR" sz="2800" baseline="-25000">
                    <a:solidFill>
                      <a:srgbClr val="E9FA0E"/>
                    </a:solidFill>
                  </a:rPr>
                  <a:t>t</a:t>
                </a:r>
                <a:endParaRPr lang="pt-BR" altLang="pt-BR" sz="2800">
                  <a:solidFill>
                    <a:srgbClr val="E9FA0E"/>
                  </a:solidFill>
                </a:endParaRPr>
              </a:p>
            </p:txBody>
          </p:sp>
          <p:sp>
            <p:nvSpPr>
              <p:cNvPr id="68630" name="Line 100"/>
              <p:cNvSpPr>
                <a:spLocks noChangeShapeType="1"/>
              </p:cNvSpPr>
              <p:nvPr/>
            </p:nvSpPr>
            <p:spPr bwMode="auto">
              <a:xfrm>
                <a:off x="2517" y="3859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EAFA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631" name="Text Box 101"/>
              <p:cNvSpPr txBox="1">
                <a:spLocks noChangeArrowheads="1"/>
              </p:cNvSpPr>
              <p:nvPr/>
            </p:nvSpPr>
            <p:spPr bwMode="auto">
              <a:xfrm>
                <a:off x="2245" y="3693"/>
                <a:ext cx="24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FFFF00"/>
                    </a:solidFill>
                  </a:rPr>
                  <a:t>=</a:t>
                </a:r>
              </a:p>
            </p:txBody>
          </p:sp>
          <p:sp>
            <p:nvSpPr>
              <p:cNvPr id="68632" name="Text Box 102"/>
              <p:cNvSpPr txBox="1">
                <a:spLocks noChangeArrowheads="1"/>
              </p:cNvSpPr>
              <p:nvPr/>
            </p:nvSpPr>
            <p:spPr bwMode="auto">
              <a:xfrm>
                <a:off x="1726" y="3693"/>
                <a:ext cx="24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FFFF00"/>
                    </a:solidFill>
                  </a:rPr>
                  <a:t>=</a:t>
                </a:r>
              </a:p>
            </p:txBody>
          </p:sp>
        </p:grpSp>
      </p:grpSp>
      <p:sp>
        <p:nvSpPr>
          <p:cNvPr id="16" name="Text Box 106"/>
          <p:cNvSpPr txBox="1">
            <a:spLocks noChangeArrowheads="1"/>
          </p:cNvSpPr>
          <p:nvPr/>
        </p:nvSpPr>
        <p:spPr bwMode="auto">
          <a:xfrm>
            <a:off x="642938" y="785813"/>
            <a:ext cx="77041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FFCC00"/>
                </a:solidFill>
              </a:rPr>
              <a:t>O rendimento é definida como a razão entre a potência útil (ou energia útil) e a potência total (ou energia total).</a:t>
            </a:r>
          </a:p>
        </p:txBody>
      </p:sp>
      <p:sp>
        <p:nvSpPr>
          <p:cNvPr id="17" name="Text Box 106"/>
          <p:cNvSpPr txBox="1">
            <a:spLocks noChangeArrowheads="1"/>
          </p:cNvSpPr>
          <p:nvPr/>
        </p:nvSpPr>
        <p:spPr bwMode="auto">
          <a:xfrm>
            <a:off x="142875" y="4279900"/>
            <a:ext cx="86439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/>
              <a:t>Também pode ser calculado em percentual</a:t>
            </a:r>
          </a:p>
        </p:txBody>
      </p:sp>
      <p:grpSp>
        <p:nvGrpSpPr>
          <p:cNvPr id="4" name="Grupo 43"/>
          <p:cNvGrpSpPr>
            <a:grpSpLocks/>
          </p:cNvGrpSpPr>
          <p:nvPr/>
        </p:nvGrpSpPr>
        <p:grpSpPr bwMode="auto">
          <a:xfrm>
            <a:off x="1268413" y="5143500"/>
            <a:ext cx="2589212" cy="1079500"/>
            <a:chOff x="1268411" y="5314960"/>
            <a:chExt cx="2589209" cy="1079500"/>
          </a:xfrm>
        </p:grpSpPr>
        <p:sp>
          <p:nvSpPr>
            <p:cNvPr id="68615" name="Rectangle 53"/>
            <p:cNvSpPr>
              <a:spLocks noChangeArrowheads="1"/>
            </p:cNvSpPr>
            <p:nvPr/>
          </p:nvSpPr>
          <p:spPr bwMode="auto">
            <a:xfrm>
              <a:off x="1268411" y="5314960"/>
              <a:ext cx="2446333" cy="1079500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grpSp>
          <p:nvGrpSpPr>
            <p:cNvPr id="68616" name="Group 103"/>
            <p:cNvGrpSpPr>
              <a:grpSpLocks/>
            </p:cNvGrpSpPr>
            <p:nvPr/>
          </p:nvGrpSpPr>
          <p:grpSpPr bwMode="auto">
            <a:xfrm>
              <a:off x="1320799" y="5348313"/>
              <a:ext cx="1965325" cy="1009651"/>
              <a:chOff x="917" y="3521"/>
              <a:chExt cx="1238" cy="636"/>
            </a:xfrm>
          </p:grpSpPr>
          <p:sp>
            <p:nvSpPr>
              <p:cNvPr id="68618" name="Text Box 49"/>
              <p:cNvSpPr txBox="1">
                <a:spLocks noChangeArrowheads="1"/>
              </p:cNvSpPr>
              <p:nvPr/>
            </p:nvSpPr>
            <p:spPr bwMode="auto">
              <a:xfrm>
                <a:off x="917" y="3682"/>
                <a:ext cx="50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pt-BR" sz="2800">
                    <a:solidFill>
                      <a:srgbClr val="E9FA0E"/>
                    </a:solidFill>
                    <a:cs typeface="Arial" pitchFamily="34" charset="0"/>
                  </a:rPr>
                  <a:t>η</a:t>
                </a:r>
                <a:r>
                  <a:rPr lang="pt-BR" altLang="pt-BR" sz="2800">
                    <a:solidFill>
                      <a:srgbClr val="E9FA0E"/>
                    </a:solidFill>
                    <a:cs typeface="Arial" pitchFamily="34" charset="0"/>
                  </a:rPr>
                  <a:t> =</a:t>
                </a:r>
                <a:r>
                  <a:rPr lang="pt-BR" altLang="pt-BR" sz="2800">
                    <a:cs typeface="Arial" pitchFamily="34" charset="0"/>
                  </a:rPr>
                  <a:t> </a:t>
                </a:r>
                <a:endParaRPr lang="el-GR" altLang="pt-BR" sz="2800">
                  <a:cs typeface="Arial" pitchFamily="34" charset="0"/>
                </a:endParaRPr>
              </a:p>
            </p:txBody>
          </p:sp>
          <p:sp>
            <p:nvSpPr>
              <p:cNvPr id="68619" name="Text Box 99"/>
              <p:cNvSpPr txBox="1">
                <a:spLocks noChangeArrowheads="1"/>
              </p:cNvSpPr>
              <p:nvPr/>
            </p:nvSpPr>
            <p:spPr bwMode="auto">
              <a:xfrm>
                <a:off x="1392" y="3521"/>
                <a:ext cx="763" cy="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</a:rPr>
                  <a:t>E</a:t>
                </a:r>
                <a:r>
                  <a:rPr lang="pt-BR" altLang="pt-BR" sz="2800" baseline="-25000">
                    <a:solidFill>
                      <a:srgbClr val="E9FA0E"/>
                    </a:solidFill>
                  </a:rPr>
                  <a:t>u</a:t>
                </a:r>
                <a:endParaRPr lang="pt-BR" altLang="pt-BR" sz="2800">
                  <a:solidFill>
                    <a:srgbClr val="E9FA0E"/>
                  </a:solidFill>
                </a:endParaRPr>
              </a:p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</a:rPr>
                  <a:t>E</a:t>
                </a:r>
                <a:r>
                  <a:rPr lang="pt-BR" altLang="pt-BR" sz="2800" baseline="-25000">
                    <a:solidFill>
                      <a:srgbClr val="E9FA0E"/>
                    </a:solidFill>
                  </a:rPr>
                  <a:t>t</a:t>
                </a:r>
                <a:endParaRPr lang="pt-BR" altLang="pt-BR" sz="2800">
                  <a:solidFill>
                    <a:srgbClr val="E9FA0E"/>
                  </a:solidFill>
                </a:endParaRPr>
              </a:p>
            </p:txBody>
          </p:sp>
          <p:sp>
            <p:nvSpPr>
              <p:cNvPr id="68620" name="Line 100"/>
              <p:cNvSpPr>
                <a:spLocks noChangeShapeType="1"/>
              </p:cNvSpPr>
              <p:nvPr/>
            </p:nvSpPr>
            <p:spPr bwMode="auto">
              <a:xfrm>
                <a:off x="1435" y="3859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EAFA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68617" name="Text Box 49"/>
            <p:cNvSpPr txBox="1">
              <a:spLocks noChangeArrowheads="1"/>
            </p:cNvSpPr>
            <p:nvPr/>
          </p:nvSpPr>
          <p:spPr bwMode="auto">
            <a:xfrm>
              <a:off x="2571736" y="5572141"/>
              <a:ext cx="12858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FFFF00"/>
                  </a:solidFill>
                  <a:cs typeface="Arial" pitchFamily="34" charset="0"/>
                </a:rPr>
                <a:t>x100 </a:t>
              </a:r>
              <a:endParaRPr lang="el-GR" altLang="pt-BR" sz="280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mtClean="0">
                <a:solidFill>
                  <a:srgbClr val="0708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Energia Mecânica (E</a:t>
            </a:r>
            <a:r>
              <a:rPr lang="pt-BR" sz="1600" smtClean="0">
                <a:solidFill>
                  <a:srgbClr val="0708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pt-BR" smtClean="0">
                <a:solidFill>
                  <a:srgbClr val="0708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</p:txBody>
      </p:sp>
      <p:graphicFrame>
        <p:nvGraphicFramePr>
          <p:cNvPr id="180235" name="Object 11"/>
          <p:cNvGraphicFramePr>
            <a:graphicFrameLocks noChangeAspect="1"/>
          </p:cNvGraphicFramePr>
          <p:nvPr>
            <p:ph sz="quarter" idx="1"/>
          </p:nvPr>
        </p:nvGraphicFramePr>
        <p:xfrm>
          <a:off x="755650" y="3860800"/>
          <a:ext cx="2374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6" name="Equação" r:id="rId3" imgW="889000" imgH="228600" progId="Equation.3">
                  <p:embed/>
                </p:oleObj>
              </mc:Choice>
              <mc:Fallback>
                <p:oleObj name="Equação" r:id="rId3" imgW="88900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860800"/>
                        <a:ext cx="2374900" cy="6477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4020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42" name="Object 18"/>
          <p:cNvGraphicFramePr>
            <a:graphicFrameLocks noChangeAspect="1"/>
          </p:cNvGraphicFramePr>
          <p:nvPr>
            <p:ph sz="quarter" idx="2"/>
          </p:nvPr>
        </p:nvGraphicFramePr>
        <p:xfrm>
          <a:off x="6372225" y="2312988"/>
          <a:ext cx="15843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7" name="Equação" r:id="rId5" imgW="634449" imgH="215713" progId="Equation.3">
                  <p:embed/>
                </p:oleObj>
              </mc:Choice>
              <mc:Fallback>
                <p:oleObj name="Equação" r:id="rId5" imgW="634449" imgH="215713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312988"/>
                        <a:ext cx="1584325" cy="5397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4020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50" name="Object 26"/>
          <p:cNvGraphicFramePr>
            <a:graphicFrameLocks noChangeAspect="1"/>
          </p:cNvGraphicFramePr>
          <p:nvPr>
            <p:ph sz="quarter" idx="3"/>
          </p:nvPr>
        </p:nvGraphicFramePr>
        <p:xfrm>
          <a:off x="6538913" y="4133850"/>
          <a:ext cx="127317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8" name="Equação" r:id="rId7" imgW="660400" imgH="419100" progId="Equation.3">
                  <p:embed/>
                </p:oleObj>
              </mc:Choice>
              <mc:Fallback>
                <p:oleObj name="Equação" r:id="rId7" imgW="660400" imgH="4191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8913" y="4133850"/>
                        <a:ext cx="1273175" cy="8080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4020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38" name="AutoShape 14"/>
          <p:cNvSpPr>
            <a:spLocks/>
          </p:cNvSpPr>
          <p:nvPr/>
        </p:nvSpPr>
        <p:spPr bwMode="auto">
          <a:xfrm>
            <a:off x="3348038" y="1341438"/>
            <a:ext cx="431800" cy="4967287"/>
          </a:xfrm>
          <a:prstGeom prst="leftBrace">
            <a:avLst>
              <a:gd name="adj1" fmla="val 95864"/>
              <a:gd name="adj2" fmla="val 50000"/>
            </a:avLst>
          </a:prstGeom>
          <a:noFill/>
          <a:ln w="57150">
            <a:solidFill>
              <a:srgbClr val="F402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9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10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graphicFrame>
        <p:nvGraphicFramePr>
          <p:cNvPr id="180255" name="Object 31"/>
          <p:cNvGraphicFramePr>
            <a:graphicFrameLocks noChangeAspect="1"/>
          </p:cNvGraphicFramePr>
          <p:nvPr>
            <p:ph sz="quarter" idx="4"/>
          </p:nvPr>
        </p:nvGraphicFramePr>
        <p:xfrm>
          <a:off x="6011863" y="5694363"/>
          <a:ext cx="1397000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9" name="Equação" r:id="rId12" imgW="647700" imgH="419100" progId="Equation.3">
                  <p:embed/>
                </p:oleObj>
              </mc:Choice>
              <mc:Fallback>
                <p:oleObj name="Equação" r:id="rId12" imgW="647700" imgH="4191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5694363"/>
                        <a:ext cx="1397000" cy="9032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4020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57" name="AutoShape 33"/>
          <p:cNvSpPr>
            <a:spLocks/>
          </p:cNvSpPr>
          <p:nvPr/>
        </p:nvSpPr>
        <p:spPr bwMode="auto">
          <a:xfrm>
            <a:off x="4932363" y="1341438"/>
            <a:ext cx="431800" cy="3671887"/>
          </a:xfrm>
          <a:prstGeom prst="leftBrace">
            <a:avLst>
              <a:gd name="adj1" fmla="val 70864"/>
              <a:gd name="adj2" fmla="val 50000"/>
            </a:avLst>
          </a:prstGeom>
          <a:noFill/>
          <a:ln w="57150">
            <a:solidFill>
              <a:srgbClr val="F402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9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10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sp>
        <p:nvSpPr>
          <p:cNvPr id="180258" name="Rectangle 34"/>
          <p:cNvSpPr>
            <a:spLocks noChangeArrowheads="1"/>
          </p:cNvSpPr>
          <p:nvPr/>
        </p:nvSpPr>
        <p:spPr bwMode="auto">
          <a:xfrm>
            <a:off x="0" y="3403600"/>
            <a:ext cx="3287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9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10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/>
              <a:t>Energia mecânica total</a:t>
            </a:r>
          </a:p>
        </p:txBody>
      </p:sp>
      <p:sp>
        <p:nvSpPr>
          <p:cNvPr id="180259" name="Rectangle 35"/>
          <p:cNvSpPr>
            <a:spLocks noChangeArrowheads="1"/>
          </p:cNvSpPr>
          <p:nvPr/>
        </p:nvSpPr>
        <p:spPr bwMode="auto">
          <a:xfrm>
            <a:off x="3529013" y="2717800"/>
            <a:ext cx="16906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9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10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/>
              <a:t>Energia potencial</a:t>
            </a:r>
            <a:r>
              <a:rPr lang="pt-BR" altLang="pt-BR" sz="2400"/>
              <a:t> </a:t>
            </a:r>
          </a:p>
        </p:txBody>
      </p:sp>
      <p:sp>
        <p:nvSpPr>
          <p:cNvPr id="180260" name="Rectangle 36"/>
          <p:cNvSpPr>
            <a:spLocks noChangeArrowheads="1"/>
          </p:cNvSpPr>
          <p:nvPr/>
        </p:nvSpPr>
        <p:spPr bwMode="auto">
          <a:xfrm>
            <a:off x="3584575" y="5564188"/>
            <a:ext cx="2355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9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10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/>
              <a:t>Energia cinética</a:t>
            </a:r>
          </a:p>
        </p:txBody>
      </p:sp>
      <p:sp>
        <p:nvSpPr>
          <p:cNvPr id="180261" name="Rectangle 37"/>
          <p:cNvSpPr>
            <a:spLocks noChangeArrowheads="1"/>
          </p:cNvSpPr>
          <p:nvPr/>
        </p:nvSpPr>
        <p:spPr bwMode="auto">
          <a:xfrm>
            <a:off x="5219700" y="1484313"/>
            <a:ext cx="3384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9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10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/>
              <a:t>Energia potencial  gravitacional</a:t>
            </a:r>
          </a:p>
        </p:txBody>
      </p:sp>
      <p:sp>
        <p:nvSpPr>
          <p:cNvPr id="180262" name="Rectangle 38"/>
          <p:cNvSpPr>
            <a:spLocks noChangeArrowheads="1"/>
          </p:cNvSpPr>
          <p:nvPr/>
        </p:nvSpPr>
        <p:spPr bwMode="auto">
          <a:xfrm>
            <a:off x="5292725" y="3614738"/>
            <a:ext cx="2663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9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10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1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0" i="0"/>
              <a:t>Energia potencial elástica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8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8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8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8" grpId="0" animBg="1"/>
      <p:bldP spid="180257" grpId="0" animBg="1"/>
      <p:bldP spid="180258" grpId="0"/>
      <p:bldP spid="180259" grpId="0"/>
      <p:bldP spid="180260" grpId="0"/>
      <p:bldP spid="180261" grpId="0"/>
      <p:bldP spid="18026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Conservação da Energia</a:t>
            </a:r>
          </a:p>
        </p:txBody>
      </p:sp>
      <p:graphicFrame>
        <p:nvGraphicFramePr>
          <p:cNvPr id="70659" name="Object 11"/>
          <p:cNvGraphicFramePr>
            <a:graphicFrameLocks noChangeAspect="1"/>
          </p:cNvGraphicFramePr>
          <p:nvPr>
            <p:ph sz="quarter" idx="1"/>
          </p:nvPr>
        </p:nvGraphicFramePr>
        <p:xfrm>
          <a:off x="5554663" y="2143125"/>
          <a:ext cx="18748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3" name="Equação" r:id="rId3" imgW="698500" imgH="241300" progId="Equation.3">
                  <p:embed/>
                </p:oleObj>
              </mc:Choice>
              <mc:Fallback>
                <p:oleObj name="Equação" r:id="rId3" imgW="698500" imgH="2413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4663" y="2143125"/>
                        <a:ext cx="1874837" cy="6477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4020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0" name="AutoShape 14"/>
          <p:cNvSpPr>
            <a:spLocks/>
          </p:cNvSpPr>
          <p:nvPr/>
        </p:nvSpPr>
        <p:spPr bwMode="auto">
          <a:xfrm>
            <a:off x="785813" y="1341438"/>
            <a:ext cx="431800" cy="4967287"/>
          </a:xfrm>
          <a:prstGeom prst="leftBrace">
            <a:avLst>
              <a:gd name="adj1" fmla="val 95864"/>
              <a:gd name="adj2" fmla="val 50000"/>
            </a:avLst>
          </a:prstGeom>
          <a:noFill/>
          <a:ln w="57150">
            <a:solidFill>
              <a:srgbClr val="F402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sp>
        <p:nvSpPr>
          <p:cNvPr id="70661" name="AutoShape 33"/>
          <p:cNvSpPr>
            <a:spLocks/>
          </p:cNvSpPr>
          <p:nvPr/>
        </p:nvSpPr>
        <p:spPr bwMode="auto">
          <a:xfrm>
            <a:off x="3286125" y="928688"/>
            <a:ext cx="428625" cy="2857500"/>
          </a:xfrm>
          <a:prstGeom prst="leftBrace">
            <a:avLst>
              <a:gd name="adj1" fmla="val 70864"/>
              <a:gd name="adj2" fmla="val 50000"/>
            </a:avLst>
          </a:prstGeom>
          <a:noFill/>
          <a:ln w="57150">
            <a:solidFill>
              <a:srgbClr val="F402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sp>
        <p:nvSpPr>
          <p:cNvPr id="70662" name="Rectangle 34"/>
          <p:cNvSpPr>
            <a:spLocks noChangeArrowheads="1"/>
          </p:cNvSpPr>
          <p:nvPr/>
        </p:nvSpPr>
        <p:spPr bwMode="auto">
          <a:xfrm>
            <a:off x="285750" y="2174875"/>
            <a:ext cx="50006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SISTEMAS </a:t>
            </a:r>
          </a:p>
        </p:txBody>
      </p:sp>
      <p:sp>
        <p:nvSpPr>
          <p:cNvPr id="70663" name="Rectangle 37"/>
          <p:cNvSpPr>
            <a:spLocks noChangeArrowheads="1"/>
          </p:cNvSpPr>
          <p:nvPr/>
        </p:nvSpPr>
        <p:spPr bwMode="auto">
          <a:xfrm>
            <a:off x="1000125" y="2170113"/>
            <a:ext cx="25003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/>
              <a:t>Sistema conservativo</a:t>
            </a:r>
          </a:p>
        </p:txBody>
      </p:sp>
      <p:sp>
        <p:nvSpPr>
          <p:cNvPr id="70664" name="Rectangle 38"/>
          <p:cNvSpPr>
            <a:spLocks noChangeArrowheads="1"/>
          </p:cNvSpPr>
          <p:nvPr/>
        </p:nvSpPr>
        <p:spPr bwMode="auto">
          <a:xfrm>
            <a:off x="4000500" y="1000125"/>
            <a:ext cx="507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Energia  total é conservada</a:t>
            </a:r>
          </a:p>
        </p:txBody>
      </p:sp>
      <p:sp>
        <p:nvSpPr>
          <p:cNvPr id="70665" name="Rectangle 37"/>
          <p:cNvSpPr>
            <a:spLocks noChangeArrowheads="1"/>
          </p:cNvSpPr>
          <p:nvPr/>
        </p:nvSpPr>
        <p:spPr bwMode="auto">
          <a:xfrm>
            <a:off x="1071563" y="4759325"/>
            <a:ext cx="23574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/>
              <a:t>Sistema dissipativo</a:t>
            </a:r>
          </a:p>
        </p:txBody>
      </p:sp>
      <p:sp>
        <p:nvSpPr>
          <p:cNvPr id="70666" name="AutoShape 33"/>
          <p:cNvSpPr>
            <a:spLocks/>
          </p:cNvSpPr>
          <p:nvPr/>
        </p:nvSpPr>
        <p:spPr bwMode="auto">
          <a:xfrm>
            <a:off x="3286125" y="3857625"/>
            <a:ext cx="428625" cy="2928938"/>
          </a:xfrm>
          <a:prstGeom prst="leftBrace">
            <a:avLst>
              <a:gd name="adj1" fmla="val 70864"/>
              <a:gd name="adj2" fmla="val 50000"/>
            </a:avLst>
          </a:prstGeom>
          <a:noFill/>
          <a:ln w="57150">
            <a:solidFill>
              <a:srgbClr val="F402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sp>
        <p:nvSpPr>
          <p:cNvPr id="70667" name="Rectangle 38"/>
          <p:cNvSpPr>
            <a:spLocks noChangeArrowheads="1"/>
          </p:cNvSpPr>
          <p:nvPr/>
        </p:nvSpPr>
        <p:spPr bwMode="auto">
          <a:xfrm flipH="1">
            <a:off x="3286125" y="1547813"/>
            <a:ext cx="6000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Energia  mecânica é conservada</a:t>
            </a:r>
          </a:p>
        </p:txBody>
      </p:sp>
      <p:graphicFrame>
        <p:nvGraphicFramePr>
          <p:cNvPr id="70668" name="Object 3"/>
          <p:cNvGraphicFramePr>
            <a:graphicFrameLocks noChangeAspect="1"/>
          </p:cNvGraphicFramePr>
          <p:nvPr/>
        </p:nvGraphicFramePr>
        <p:xfrm>
          <a:off x="4560888" y="2924175"/>
          <a:ext cx="36131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4" name="Equação" r:id="rId8" imgW="1346200" imgH="241300" progId="Equation.3">
                  <p:embed/>
                </p:oleObj>
              </mc:Choice>
              <mc:Fallback>
                <p:oleObj name="Equação" r:id="rId8" imgW="13462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0888" y="2924175"/>
                        <a:ext cx="3613150" cy="6477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4020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9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5715000" y="5073650"/>
          <a:ext cx="301783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5" name="Equação" r:id="rId10" imgW="1282700" imgH="241300" progId="Equation.3">
                  <p:embed/>
                </p:oleObj>
              </mc:Choice>
              <mc:Fallback>
                <p:oleObj name="Equação" r:id="rId10" imgW="12827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073650"/>
                        <a:ext cx="3017838" cy="5699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4020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0" name="Rectangle 38"/>
          <p:cNvSpPr>
            <a:spLocks noChangeArrowheads="1"/>
          </p:cNvSpPr>
          <p:nvPr/>
        </p:nvSpPr>
        <p:spPr bwMode="auto">
          <a:xfrm>
            <a:off x="3929063" y="3857625"/>
            <a:ext cx="5072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Energia  total é conservada</a:t>
            </a:r>
          </a:p>
        </p:txBody>
      </p:sp>
      <p:sp>
        <p:nvSpPr>
          <p:cNvPr id="70671" name="Rectangle 38"/>
          <p:cNvSpPr>
            <a:spLocks noChangeArrowheads="1"/>
          </p:cNvSpPr>
          <p:nvPr/>
        </p:nvSpPr>
        <p:spPr bwMode="auto">
          <a:xfrm flipH="1">
            <a:off x="3643313" y="4476750"/>
            <a:ext cx="6000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15684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15684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tabLst>
                <a:tab pos="15684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 i="0"/>
              <a:t>Energia  mecânica NÃO é conservada</a:t>
            </a:r>
          </a:p>
        </p:txBody>
      </p:sp>
      <p:graphicFrame>
        <p:nvGraphicFramePr>
          <p:cNvPr id="70672" name="Object 5"/>
          <p:cNvGraphicFramePr>
            <a:graphicFrameLocks noChangeAspect="1"/>
          </p:cNvGraphicFramePr>
          <p:nvPr/>
        </p:nvGraphicFramePr>
        <p:xfrm>
          <a:off x="4000500" y="5924550"/>
          <a:ext cx="42957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6" name="Equação" r:id="rId12" imgW="1600200" imgH="241200" progId="Equation.3">
                  <p:embed/>
                </p:oleObj>
              </mc:Choice>
              <mc:Fallback>
                <p:oleObj name="Equação" r:id="rId12" imgW="160020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5924550"/>
                        <a:ext cx="4295775" cy="6477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4020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-142875" y="422275"/>
            <a:ext cx="36131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FF3300"/>
                </a:solidFill>
              </a:rPr>
              <a:t>SISTEMA CONSERVATIVO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5443538" y="1905000"/>
            <a:ext cx="1771650" cy="523875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E9FA0E"/>
                </a:solidFill>
              </a:rPr>
              <a:t>E</a:t>
            </a:r>
            <a:r>
              <a:rPr lang="pt-BR" altLang="pt-BR" sz="2800" baseline="-25000">
                <a:solidFill>
                  <a:srgbClr val="E9FA0E"/>
                </a:solidFill>
              </a:rPr>
              <a:t>MA </a:t>
            </a:r>
            <a:r>
              <a:rPr lang="pt-BR" altLang="pt-BR" sz="2800">
                <a:solidFill>
                  <a:srgbClr val="E9FA0E"/>
                </a:solidFill>
              </a:rPr>
              <a:t>= E</a:t>
            </a:r>
            <a:r>
              <a:rPr lang="pt-BR" altLang="pt-BR" sz="2800" baseline="-25000">
                <a:solidFill>
                  <a:srgbClr val="E9FA0E"/>
                </a:solidFill>
              </a:rPr>
              <a:t>MB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500438" y="333375"/>
            <a:ext cx="5357812" cy="1223963"/>
            <a:chOff x="1610" y="210"/>
            <a:chExt cx="3946" cy="771"/>
          </a:xfrm>
        </p:grpSpPr>
        <p:sp>
          <p:nvSpPr>
            <p:cNvPr id="71694" name="Rectangle 36"/>
            <p:cNvSpPr>
              <a:spLocks noChangeArrowheads="1"/>
            </p:cNvSpPr>
            <p:nvPr/>
          </p:nvSpPr>
          <p:spPr bwMode="auto">
            <a:xfrm>
              <a:off x="1610" y="210"/>
              <a:ext cx="3946" cy="771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71695" name="Text Box 34"/>
            <p:cNvSpPr txBox="1">
              <a:spLocks noChangeArrowheads="1"/>
            </p:cNvSpPr>
            <p:nvPr/>
          </p:nvSpPr>
          <p:spPr bwMode="auto">
            <a:xfrm>
              <a:off x="1744" y="327"/>
              <a:ext cx="134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Energia total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se conserva</a:t>
              </a:r>
            </a:p>
          </p:txBody>
        </p:sp>
        <p:sp>
          <p:nvSpPr>
            <p:cNvPr id="71696" name="Text Box 35"/>
            <p:cNvSpPr txBox="1">
              <a:spLocks noChangeArrowheads="1"/>
            </p:cNvSpPr>
            <p:nvPr/>
          </p:nvSpPr>
          <p:spPr bwMode="auto">
            <a:xfrm>
              <a:off x="3294" y="210"/>
              <a:ext cx="2126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Energia mecânica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do sistema se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conserva</a:t>
              </a:r>
            </a:p>
          </p:txBody>
        </p:sp>
      </p:grpSp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6651625" y="3086100"/>
            <a:ext cx="2278063" cy="557213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E9FA0E"/>
                </a:solidFill>
              </a:rPr>
              <a:t>E</a:t>
            </a:r>
            <a:r>
              <a:rPr lang="pt-BR" altLang="pt-BR" sz="2800" baseline="-25000">
                <a:solidFill>
                  <a:srgbClr val="E9FA0E"/>
                </a:solidFill>
              </a:rPr>
              <a:t>M</a:t>
            </a:r>
            <a:r>
              <a:rPr lang="pt-BR" altLang="pt-BR" sz="2800">
                <a:solidFill>
                  <a:srgbClr val="E9FA0E"/>
                </a:solidFill>
              </a:rPr>
              <a:t> = E</a:t>
            </a:r>
            <a:r>
              <a:rPr lang="pt-BR" altLang="pt-BR" sz="2800" baseline="-25000">
                <a:solidFill>
                  <a:srgbClr val="E9FA0E"/>
                </a:solidFill>
              </a:rPr>
              <a:t>C</a:t>
            </a:r>
            <a:r>
              <a:rPr lang="pt-BR" altLang="pt-BR" sz="2800">
                <a:solidFill>
                  <a:srgbClr val="E9FA0E"/>
                </a:solidFill>
              </a:rPr>
              <a:t> + E</a:t>
            </a:r>
            <a:r>
              <a:rPr lang="pt-BR" altLang="pt-BR" sz="2800" baseline="-25000">
                <a:solidFill>
                  <a:srgbClr val="E9FA0E"/>
                </a:solidFill>
              </a:rPr>
              <a:t>P</a:t>
            </a:r>
            <a:endParaRPr lang="pt-BR" altLang="pt-BR" sz="2800">
              <a:solidFill>
                <a:srgbClr val="E9FA0E"/>
              </a:solidFill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4143375" y="4000500"/>
            <a:ext cx="47863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E9FA0E"/>
                </a:solidFill>
              </a:rPr>
              <a:t>Neste caso (SISTEMA CONSERVATIVO) é possível usar a equação de Torricelli</a:t>
            </a:r>
          </a:p>
        </p:txBody>
      </p: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5429250" y="6069013"/>
            <a:ext cx="3203575" cy="574675"/>
            <a:chOff x="3696" y="3567"/>
            <a:chExt cx="2018" cy="362"/>
          </a:xfrm>
        </p:grpSpPr>
        <p:sp>
          <p:nvSpPr>
            <p:cNvPr id="71692" name="Rectangle 57"/>
            <p:cNvSpPr>
              <a:spLocks noChangeArrowheads="1"/>
            </p:cNvSpPr>
            <p:nvPr/>
          </p:nvSpPr>
          <p:spPr bwMode="auto">
            <a:xfrm>
              <a:off x="3719" y="3567"/>
              <a:ext cx="1587" cy="362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71693" name="Text Box 51"/>
            <p:cNvSpPr txBox="1">
              <a:spLocks noChangeArrowheads="1"/>
            </p:cNvSpPr>
            <p:nvPr/>
          </p:nvSpPr>
          <p:spPr bwMode="auto">
            <a:xfrm>
              <a:off x="3696" y="3567"/>
              <a:ext cx="201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AFA1E"/>
                  </a:solidFill>
                </a:rPr>
                <a:t>v</a:t>
              </a:r>
              <a:r>
                <a:rPr lang="pt-BR" altLang="pt-BR" sz="2800" baseline="30000">
                  <a:solidFill>
                    <a:srgbClr val="EAFA1E"/>
                  </a:solidFill>
                </a:rPr>
                <a:t>2</a:t>
              </a:r>
              <a:r>
                <a:rPr lang="pt-BR" altLang="pt-BR" sz="2800">
                  <a:solidFill>
                    <a:srgbClr val="EAFA1E"/>
                  </a:solidFill>
                </a:rPr>
                <a:t> = v</a:t>
              </a:r>
              <a:r>
                <a:rPr lang="pt-BR" altLang="pt-BR" sz="2800" baseline="-25000">
                  <a:solidFill>
                    <a:srgbClr val="EAFA1E"/>
                  </a:solidFill>
                </a:rPr>
                <a:t>0</a:t>
              </a:r>
              <a:r>
                <a:rPr lang="pt-BR" altLang="pt-BR" sz="2800" baseline="30000">
                  <a:solidFill>
                    <a:srgbClr val="EAFA1E"/>
                  </a:solidFill>
                </a:rPr>
                <a:t>2 </a:t>
              </a:r>
              <a:r>
                <a:rPr lang="pt-BR" altLang="pt-BR" sz="2800">
                  <a:solidFill>
                    <a:srgbClr val="EAFA1E"/>
                  </a:solidFill>
                </a:rPr>
                <a:t>+ 2gH</a:t>
              </a:r>
            </a:p>
          </p:txBody>
        </p:sp>
      </p:grpSp>
      <p:pic>
        <p:nvPicPr>
          <p:cNvPr id="71688" name="Picture 12" descr="http://t2.gstatic.com/images?q=tbn:ANd9GcQ9XEJOEx4p_VbHCHNxEeGeBExuJgEhPDwU6KmWu3zwaqD1wcx9y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39227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2714625" y="2286000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2928938" y="5857875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3857625" y="2428875"/>
            <a:ext cx="5286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FF0000"/>
                </a:solidFill>
              </a:rPr>
              <a:t>Onde a ENERGIA MECÂNICA  E</a:t>
            </a:r>
            <a:r>
              <a:rPr lang="pt-BR" altLang="pt-BR" sz="2800" baseline="-25000">
                <a:solidFill>
                  <a:srgbClr val="FF0000"/>
                </a:solidFill>
              </a:rPr>
              <a:t>M</a:t>
            </a:r>
            <a:r>
              <a:rPr lang="pt-BR" altLang="pt-BR" sz="2800">
                <a:solidFill>
                  <a:srgbClr val="FF0000"/>
                </a:solidFill>
              </a:rPr>
              <a:t> é dada por: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  <p:bldP spid="31758" grpId="0" animBg="1" autoUpdateAnimBg="0"/>
      <p:bldP spid="31783" grpId="0" animBg="1" autoUpdateAnimBg="0"/>
      <p:bldP spid="11" grpId="0" autoUpdateAnimBg="0"/>
      <p:bldP spid="16" grpId="0" autoUpdateAnimBg="0"/>
      <p:bldP spid="17" grpId="0" autoUpdateAnimBg="0"/>
      <p:bldP spid="18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-142875" y="422275"/>
            <a:ext cx="36131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FF3300"/>
                </a:solidFill>
              </a:rPr>
              <a:t>SISTEMA DISSIPATIVO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5072063" y="1857375"/>
            <a:ext cx="3414712" cy="523875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E9FA0E"/>
                </a:solidFill>
              </a:rPr>
              <a:t>E</a:t>
            </a:r>
            <a:r>
              <a:rPr lang="pt-BR" altLang="pt-BR" sz="2800" baseline="-25000">
                <a:solidFill>
                  <a:srgbClr val="E9FA0E"/>
                </a:solidFill>
              </a:rPr>
              <a:t>MA </a:t>
            </a:r>
            <a:r>
              <a:rPr lang="pt-BR" altLang="pt-BR" sz="2800">
                <a:solidFill>
                  <a:srgbClr val="E9FA0E"/>
                </a:solidFill>
              </a:rPr>
              <a:t>= E</a:t>
            </a:r>
            <a:r>
              <a:rPr lang="pt-BR" altLang="pt-BR" sz="2800" baseline="-25000">
                <a:solidFill>
                  <a:srgbClr val="E9FA0E"/>
                </a:solidFill>
              </a:rPr>
              <a:t>MB </a:t>
            </a:r>
            <a:r>
              <a:rPr lang="pt-BR" altLang="pt-BR" sz="2800">
                <a:solidFill>
                  <a:srgbClr val="E9FA0E"/>
                </a:solidFill>
              </a:rPr>
              <a:t>+ perdas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500438" y="333375"/>
            <a:ext cx="5357812" cy="1223963"/>
            <a:chOff x="1610" y="210"/>
            <a:chExt cx="3946" cy="771"/>
          </a:xfrm>
        </p:grpSpPr>
        <p:sp>
          <p:nvSpPr>
            <p:cNvPr id="72715" name="Rectangle 36"/>
            <p:cNvSpPr>
              <a:spLocks noChangeArrowheads="1"/>
            </p:cNvSpPr>
            <p:nvPr/>
          </p:nvSpPr>
          <p:spPr bwMode="auto">
            <a:xfrm>
              <a:off x="1610" y="210"/>
              <a:ext cx="3946" cy="771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72716" name="Text Box 34"/>
            <p:cNvSpPr txBox="1">
              <a:spLocks noChangeArrowheads="1"/>
            </p:cNvSpPr>
            <p:nvPr/>
          </p:nvSpPr>
          <p:spPr bwMode="auto">
            <a:xfrm>
              <a:off x="1744" y="327"/>
              <a:ext cx="134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Energia total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se conserva</a:t>
              </a:r>
            </a:p>
          </p:txBody>
        </p:sp>
        <p:sp>
          <p:nvSpPr>
            <p:cNvPr id="70666" name="Text Box 35"/>
            <p:cNvSpPr txBox="1">
              <a:spLocks noChangeArrowheads="1"/>
            </p:cNvSpPr>
            <p:nvPr/>
          </p:nvSpPr>
          <p:spPr bwMode="auto">
            <a:xfrm>
              <a:off x="3294" y="210"/>
              <a:ext cx="2163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dirty="0"/>
                <a:t>Energia mecânica </a:t>
              </a:r>
            </a:p>
            <a:p>
              <a:pPr algn="ctr">
                <a:defRPr/>
              </a:pPr>
              <a:r>
                <a:rPr lang="pt-BR" dirty="0"/>
                <a:t>do sistema </a:t>
              </a:r>
              <a:r>
                <a:rPr lang="pt-BR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não</a:t>
              </a:r>
              <a:r>
                <a:rPr lang="pt-BR" dirty="0"/>
                <a:t> se </a:t>
              </a:r>
            </a:p>
            <a:p>
              <a:pPr algn="ctr">
                <a:defRPr/>
              </a:pPr>
              <a:r>
                <a:rPr lang="pt-BR" dirty="0"/>
                <a:t>conserva</a:t>
              </a:r>
            </a:p>
          </p:txBody>
        </p:sp>
      </p:grpSp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6651625" y="3086100"/>
            <a:ext cx="2278063" cy="557213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E9FA0E"/>
                </a:solidFill>
              </a:rPr>
              <a:t>E</a:t>
            </a:r>
            <a:r>
              <a:rPr lang="pt-BR" altLang="pt-BR" sz="2800" baseline="-25000">
                <a:solidFill>
                  <a:srgbClr val="E9FA0E"/>
                </a:solidFill>
              </a:rPr>
              <a:t>M</a:t>
            </a:r>
            <a:r>
              <a:rPr lang="pt-BR" altLang="pt-BR" sz="2800">
                <a:solidFill>
                  <a:srgbClr val="E9FA0E"/>
                </a:solidFill>
              </a:rPr>
              <a:t> = E</a:t>
            </a:r>
            <a:r>
              <a:rPr lang="pt-BR" altLang="pt-BR" sz="2800" baseline="-25000">
                <a:solidFill>
                  <a:srgbClr val="E9FA0E"/>
                </a:solidFill>
              </a:rPr>
              <a:t>C</a:t>
            </a:r>
            <a:r>
              <a:rPr lang="pt-BR" altLang="pt-BR" sz="2800">
                <a:solidFill>
                  <a:srgbClr val="E9FA0E"/>
                </a:solidFill>
              </a:rPr>
              <a:t> + E</a:t>
            </a:r>
            <a:r>
              <a:rPr lang="pt-BR" altLang="pt-BR" sz="2800" baseline="-25000">
                <a:solidFill>
                  <a:srgbClr val="E9FA0E"/>
                </a:solidFill>
              </a:rPr>
              <a:t>P</a:t>
            </a:r>
            <a:endParaRPr lang="pt-BR" altLang="pt-BR" sz="2800">
              <a:solidFill>
                <a:srgbClr val="E9FA0E"/>
              </a:solidFill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3714750" y="4000500"/>
            <a:ext cx="564356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E9FA0E"/>
                </a:solidFill>
              </a:rPr>
              <a:t>Nos sistemas dissipativos as perdas são normalmente por atrito transformando a energia potencial em térmica. Neste caso não é possível usar a equação de Torricelli.</a:t>
            </a:r>
          </a:p>
        </p:txBody>
      </p:sp>
      <p:pic>
        <p:nvPicPr>
          <p:cNvPr id="72711" name="Picture 12" descr="http://t2.gstatic.com/images?q=tbn:ANd9GcQ9XEJOEx4p_VbHCHNxEeGeBExuJgEhPDwU6KmWu3zwaqD1wcx9y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39227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2714625" y="2286000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2928938" y="5857875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3857625" y="2428875"/>
            <a:ext cx="5286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FF0000"/>
                </a:solidFill>
              </a:rPr>
              <a:t>Onde a ENERGIA MECÂNICA  E</a:t>
            </a:r>
            <a:r>
              <a:rPr lang="pt-BR" altLang="pt-BR" sz="2800" baseline="-25000">
                <a:solidFill>
                  <a:srgbClr val="FF0000"/>
                </a:solidFill>
              </a:rPr>
              <a:t>M</a:t>
            </a:r>
            <a:r>
              <a:rPr lang="pt-BR" altLang="pt-BR" sz="2800">
                <a:solidFill>
                  <a:srgbClr val="FF0000"/>
                </a:solidFill>
              </a:rPr>
              <a:t> é dada por: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  <p:bldP spid="31758" grpId="0" animBg="1" autoUpdateAnimBg="0"/>
      <p:bldP spid="31783" grpId="0" animBg="1" autoUpdateAnimBg="0"/>
      <p:bldP spid="11" grpId="0" autoUpdateAnimBg="0"/>
      <p:bldP spid="16" grpId="0" autoUpdateAnimBg="0"/>
      <p:bldP spid="17" grpId="0" autoUpdateAnimBg="0"/>
      <p:bldP spid="1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563938" y="188913"/>
            <a:ext cx="23495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070800"/>
                </a:solidFill>
              </a:rPr>
              <a:t>Cinemática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69988" y="1412875"/>
            <a:ext cx="1728787" cy="1223963"/>
            <a:chOff x="3651" y="1298"/>
            <a:chExt cx="1089" cy="771"/>
          </a:xfrm>
        </p:grpSpPr>
        <p:sp>
          <p:nvSpPr>
            <p:cNvPr id="9246" name="Rectangle 7"/>
            <p:cNvSpPr>
              <a:spLocks noChangeArrowheads="1"/>
            </p:cNvSpPr>
            <p:nvPr/>
          </p:nvSpPr>
          <p:spPr bwMode="auto">
            <a:xfrm>
              <a:off x="3651" y="1298"/>
              <a:ext cx="998" cy="771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9247" name="Text Box 8"/>
            <p:cNvSpPr txBox="1">
              <a:spLocks noChangeArrowheads="1"/>
            </p:cNvSpPr>
            <p:nvPr/>
          </p:nvSpPr>
          <p:spPr bwMode="auto">
            <a:xfrm>
              <a:off x="3697" y="1525"/>
              <a:ext cx="7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v = </a:t>
              </a:r>
            </a:p>
          </p:txBody>
        </p:sp>
        <p:sp>
          <p:nvSpPr>
            <p:cNvPr id="9248" name="Text Box 9"/>
            <p:cNvSpPr txBox="1">
              <a:spLocks noChangeArrowheads="1"/>
            </p:cNvSpPr>
            <p:nvPr/>
          </p:nvSpPr>
          <p:spPr bwMode="auto">
            <a:xfrm>
              <a:off x="4104" y="1389"/>
              <a:ext cx="636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15000"/>
                </a:spcBef>
                <a:buClrTx/>
                <a:buSzTx/>
                <a:buFontTx/>
                <a:buNone/>
              </a:pPr>
              <a:r>
                <a:rPr lang="el-GR" altLang="pt-BR" sz="2800">
                  <a:solidFill>
                    <a:srgbClr val="E9FA0E"/>
                  </a:solidFill>
                  <a:cs typeface="Arial" pitchFamily="34" charset="0"/>
                </a:rPr>
                <a:t>Δ</a:t>
              </a:r>
              <a:r>
                <a:rPr lang="pt-BR" altLang="pt-BR" sz="2800">
                  <a:solidFill>
                    <a:srgbClr val="E9FA0E"/>
                  </a:solidFill>
                  <a:cs typeface="Arial" pitchFamily="34" charset="0"/>
                </a:rPr>
                <a:t>S</a:t>
              </a:r>
            </a:p>
            <a:p>
              <a:pPr eaLnBrk="1" hangingPunct="1">
                <a:spcBef>
                  <a:spcPct val="15000"/>
                </a:spcBef>
                <a:buClrTx/>
                <a:buSzTx/>
                <a:buFontTx/>
                <a:buNone/>
              </a:pPr>
              <a:r>
                <a:rPr lang="el-GR" altLang="pt-BR" sz="2800">
                  <a:solidFill>
                    <a:srgbClr val="E9FA0E"/>
                  </a:solidFill>
                  <a:cs typeface="Arial" pitchFamily="34" charset="0"/>
                </a:rPr>
                <a:t>Δ</a:t>
              </a:r>
              <a:r>
                <a:rPr lang="pt-BR" altLang="pt-BR" sz="2800">
                  <a:solidFill>
                    <a:srgbClr val="E9FA0E"/>
                  </a:solidFill>
                  <a:cs typeface="Arial" pitchFamily="34" charset="0"/>
                </a:rPr>
                <a:t>t</a:t>
              </a:r>
              <a:endParaRPr lang="el-GR" altLang="pt-BR" sz="2800">
                <a:solidFill>
                  <a:srgbClr val="E9FA0E"/>
                </a:solidFill>
                <a:cs typeface="Arial" pitchFamily="34" charset="0"/>
              </a:endParaRPr>
            </a:p>
          </p:txBody>
        </p:sp>
        <p:sp>
          <p:nvSpPr>
            <p:cNvPr id="9249" name="Line 10"/>
            <p:cNvSpPr>
              <a:spLocks noChangeShapeType="1"/>
            </p:cNvSpPr>
            <p:nvPr/>
          </p:nvSpPr>
          <p:spPr bwMode="auto">
            <a:xfrm>
              <a:off x="4195" y="1706"/>
              <a:ext cx="272" cy="0"/>
            </a:xfrm>
            <a:prstGeom prst="line">
              <a:avLst/>
            </a:prstGeom>
            <a:noFill/>
            <a:ln w="38100">
              <a:solidFill>
                <a:srgbClr val="EAFA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468313" y="3054350"/>
            <a:ext cx="2592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>
                <a:solidFill>
                  <a:srgbClr val="0708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Importante: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84213" y="3630613"/>
            <a:ext cx="4176712" cy="519112"/>
            <a:chOff x="793" y="3475"/>
            <a:chExt cx="2631" cy="327"/>
          </a:xfrm>
        </p:grpSpPr>
        <p:sp>
          <p:nvSpPr>
            <p:cNvPr id="9244" name="Text Box 13"/>
            <p:cNvSpPr txBox="1">
              <a:spLocks noChangeArrowheads="1"/>
            </p:cNvSpPr>
            <p:nvPr/>
          </p:nvSpPr>
          <p:spPr bwMode="auto">
            <a:xfrm>
              <a:off x="793" y="3475"/>
              <a:ext cx="263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l-GR" altLang="pt-BR" sz="2800">
                  <a:solidFill>
                    <a:srgbClr val="E9FA0E"/>
                  </a:solidFill>
                </a:rPr>
                <a:t>Δ</a:t>
              </a:r>
              <a:r>
                <a:rPr lang="pt-BR" altLang="pt-BR" sz="2800">
                  <a:solidFill>
                    <a:srgbClr val="E9FA0E"/>
                  </a:solidFill>
                </a:rPr>
                <a:t>S &gt; 0          v &gt; 0</a:t>
              </a:r>
              <a:endParaRPr lang="pt-BR" altLang="pt-BR" sz="2800" b="0" i="0"/>
            </a:p>
          </p:txBody>
        </p:sp>
        <p:sp>
          <p:nvSpPr>
            <p:cNvPr id="9245" name="Line 14"/>
            <p:cNvSpPr>
              <a:spLocks noChangeShapeType="1"/>
            </p:cNvSpPr>
            <p:nvPr/>
          </p:nvSpPr>
          <p:spPr bwMode="auto">
            <a:xfrm>
              <a:off x="1655" y="3657"/>
              <a:ext cx="3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4213" y="5013325"/>
            <a:ext cx="4176712" cy="519113"/>
            <a:chOff x="793" y="3475"/>
            <a:chExt cx="2631" cy="327"/>
          </a:xfrm>
        </p:grpSpPr>
        <p:sp>
          <p:nvSpPr>
            <p:cNvPr id="9242" name="Text Box 16"/>
            <p:cNvSpPr txBox="1">
              <a:spLocks noChangeArrowheads="1"/>
            </p:cNvSpPr>
            <p:nvPr/>
          </p:nvSpPr>
          <p:spPr bwMode="auto">
            <a:xfrm>
              <a:off x="793" y="3475"/>
              <a:ext cx="263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l-GR" altLang="pt-BR" sz="2800">
                  <a:solidFill>
                    <a:srgbClr val="E9FA0E"/>
                  </a:solidFill>
                </a:rPr>
                <a:t>Δ</a:t>
              </a:r>
              <a:r>
                <a:rPr lang="pt-BR" altLang="pt-BR" sz="2800">
                  <a:solidFill>
                    <a:srgbClr val="E9FA0E"/>
                  </a:solidFill>
                </a:rPr>
                <a:t>S &lt; 0         v &lt; 0</a:t>
              </a:r>
              <a:endParaRPr lang="pt-BR" altLang="pt-BR" sz="2800" b="0" i="0"/>
            </a:p>
          </p:txBody>
        </p:sp>
        <p:sp>
          <p:nvSpPr>
            <p:cNvPr id="9243" name="Line 17"/>
            <p:cNvSpPr>
              <a:spLocks noChangeShapeType="1"/>
            </p:cNvSpPr>
            <p:nvPr/>
          </p:nvSpPr>
          <p:spPr bwMode="auto">
            <a:xfrm>
              <a:off x="1655" y="3657"/>
              <a:ext cx="3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94581" name="Text Box 21"/>
          <p:cNvSpPr txBox="1">
            <a:spLocks noChangeArrowheads="1"/>
          </p:cNvSpPr>
          <p:nvPr/>
        </p:nvSpPr>
        <p:spPr bwMode="auto">
          <a:xfrm>
            <a:off x="250825" y="4076700"/>
            <a:ext cx="496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/>
              <a:t>Movimento progressivo</a:t>
            </a:r>
          </a:p>
        </p:txBody>
      </p:sp>
      <p:sp>
        <p:nvSpPr>
          <p:cNvPr id="194585" name="Text Box 25"/>
          <p:cNvSpPr txBox="1">
            <a:spLocks noChangeArrowheads="1"/>
          </p:cNvSpPr>
          <p:nvPr/>
        </p:nvSpPr>
        <p:spPr bwMode="auto">
          <a:xfrm>
            <a:off x="323850" y="5445125"/>
            <a:ext cx="496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/>
              <a:t>Movimento regressivo</a:t>
            </a: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364163" y="3429000"/>
            <a:ext cx="2808287" cy="2767013"/>
            <a:chOff x="3787" y="2332"/>
            <a:chExt cx="1769" cy="1743"/>
          </a:xfrm>
        </p:grpSpPr>
        <p:sp>
          <p:nvSpPr>
            <p:cNvPr id="9236" name="Text Box 27"/>
            <p:cNvSpPr txBox="1">
              <a:spLocks noChangeArrowheads="1"/>
            </p:cNvSpPr>
            <p:nvPr/>
          </p:nvSpPr>
          <p:spPr bwMode="auto">
            <a:xfrm>
              <a:off x="3787" y="3058"/>
              <a:ext cx="77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 i="0"/>
                <a:t>Km/h</a:t>
              </a:r>
            </a:p>
          </p:txBody>
        </p:sp>
        <p:sp>
          <p:nvSpPr>
            <p:cNvPr id="9237" name="Text Box 28"/>
            <p:cNvSpPr txBox="1">
              <a:spLocks noChangeArrowheads="1"/>
            </p:cNvSpPr>
            <p:nvPr/>
          </p:nvSpPr>
          <p:spPr bwMode="auto">
            <a:xfrm>
              <a:off x="4920" y="3048"/>
              <a:ext cx="6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 i="0"/>
                <a:t>m/s</a:t>
              </a:r>
            </a:p>
          </p:txBody>
        </p:sp>
        <p:sp>
          <p:nvSpPr>
            <p:cNvPr id="9238" name="AutoShape 29"/>
            <p:cNvSpPr>
              <a:spLocks noChangeArrowheads="1"/>
            </p:cNvSpPr>
            <p:nvPr/>
          </p:nvSpPr>
          <p:spPr bwMode="auto">
            <a:xfrm>
              <a:off x="4059" y="2704"/>
              <a:ext cx="1316" cy="318"/>
            </a:xfrm>
            <a:prstGeom prst="curvedDownArrow">
              <a:avLst>
                <a:gd name="adj1" fmla="val 65984"/>
                <a:gd name="adj2" fmla="val 148751"/>
                <a:gd name="adj3" fmla="val 33333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9239" name="AutoShape 30"/>
            <p:cNvSpPr>
              <a:spLocks noChangeArrowheads="1"/>
            </p:cNvSpPr>
            <p:nvPr/>
          </p:nvSpPr>
          <p:spPr bwMode="auto">
            <a:xfrm rot="10800000">
              <a:off x="3968" y="3430"/>
              <a:ext cx="1316" cy="318"/>
            </a:xfrm>
            <a:prstGeom prst="curvedDownArrow">
              <a:avLst>
                <a:gd name="adj1" fmla="val 65984"/>
                <a:gd name="adj2" fmla="val 148751"/>
                <a:gd name="adj3" fmla="val 33333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9240" name="Text Box 31"/>
            <p:cNvSpPr txBox="1">
              <a:spLocks noChangeArrowheads="1"/>
            </p:cNvSpPr>
            <p:nvPr/>
          </p:nvSpPr>
          <p:spPr bwMode="auto">
            <a:xfrm>
              <a:off x="4377" y="3748"/>
              <a:ext cx="6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 i="0"/>
                <a:t>x 3,6</a:t>
              </a:r>
            </a:p>
          </p:txBody>
        </p:sp>
        <p:sp>
          <p:nvSpPr>
            <p:cNvPr id="9241" name="Text Box 32"/>
            <p:cNvSpPr txBox="1">
              <a:spLocks noChangeArrowheads="1"/>
            </p:cNvSpPr>
            <p:nvPr/>
          </p:nvSpPr>
          <p:spPr bwMode="auto">
            <a:xfrm>
              <a:off x="4377" y="2332"/>
              <a:ext cx="6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pt-BR" sz="2800" i="0">
                  <a:cs typeface="Arial" pitchFamily="34" charset="0"/>
                </a:rPr>
                <a:t>÷</a:t>
              </a:r>
              <a:r>
                <a:rPr lang="pt-BR" altLang="pt-BR" sz="2800" i="0"/>
                <a:t> 3,6</a:t>
              </a:r>
            </a:p>
          </p:txBody>
        </p:sp>
      </p:grpSp>
      <p:sp>
        <p:nvSpPr>
          <p:cNvPr id="194595" name="Text Box 35"/>
          <p:cNvSpPr txBox="1">
            <a:spLocks noChangeArrowheads="1"/>
          </p:cNvSpPr>
          <p:nvPr/>
        </p:nvSpPr>
        <p:spPr bwMode="auto">
          <a:xfrm>
            <a:off x="323850" y="836613"/>
            <a:ext cx="389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Velocidade escalar média</a:t>
            </a:r>
          </a:p>
        </p:txBody>
      </p:sp>
      <p:sp>
        <p:nvSpPr>
          <p:cNvPr id="194596" name="Text Box 36"/>
          <p:cNvSpPr txBox="1">
            <a:spLocks noChangeArrowheads="1"/>
          </p:cNvSpPr>
          <p:nvPr/>
        </p:nvSpPr>
        <p:spPr bwMode="auto">
          <a:xfrm>
            <a:off x="4638675" y="836613"/>
            <a:ext cx="3925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Velocidade vetorial média</a:t>
            </a:r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5651500" y="1412875"/>
            <a:ext cx="1728788" cy="1223963"/>
            <a:chOff x="3560" y="890"/>
            <a:chExt cx="1089" cy="771"/>
          </a:xfrm>
        </p:grpSpPr>
        <p:sp>
          <p:nvSpPr>
            <p:cNvPr id="9231" name="Rectangle 38"/>
            <p:cNvSpPr>
              <a:spLocks noChangeArrowheads="1"/>
            </p:cNvSpPr>
            <p:nvPr/>
          </p:nvSpPr>
          <p:spPr bwMode="auto">
            <a:xfrm>
              <a:off x="3560" y="890"/>
              <a:ext cx="998" cy="771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9232" name="Text Box 39"/>
            <p:cNvSpPr txBox="1">
              <a:spLocks noChangeArrowheads="1"/>
            </p:cNvSpPr>
            <p:nvPr/>
          </p:nvSpPr>
          <p:spPr bwMode="auto">
            <a:xfrm>
              <a:off x="3606" y="1117"/>
              <a:ext cx="7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v = </a:t>
              </a:r>
            </a:p>
          </p:txBody>
        </p:sp>
        <p:sp>
          <p:nvSpPr>
            <p:cNvPr id="9233" name="Text Box 40"/>
            <p:cNvSpPr txBox="1">
              <a:spLocks noChangeArrowheads="1"/>
            </p:cNvSpPr>
            <p:nvPr/>
          </p:nvSpPr>
          <p:spPr bwMode="auto">
            <a:xfrm>
              <a:off x="4013" y="981"/>
              <a:ext cx="636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15000"/>
                </a:spcBef>
                <a:buClrTx/>
                <a:buSzTx/>
                <a:buFontTx/>
                <a:buNone/>
              </a:pPr>
              <a:r>
                <a:rPr lang="el-GR" altLang="pt-BR" sz="2800">
                  <a:solidFill>
                    <a:srgbClr val="E9FA0E"/>
                  </a:solidFill>
                  <a:cs typeface="Arial" pitchFamily="34" charset="0"/>
                </a:rPr>
                <a:t>Δ</a:t>
              </a:r>
              <a:r>
                <a:rPr lang="pt-BR" altLang="pt-BR" sz="2800">
                  <a:solidFill>
                    <a:srgbClr val="E9FA0E"/>
                  </a:solidFill>
                  <a:cs typeface="Arial" pitchFamily="34" charset="0"/>
                </a:rPr>
                <a:t>r</a:t>
              </a:r>
            </a:p>
            <a:p>
              <a:pPr eaLnBrk="1" hangingPunct="1">
                <a:spcBef>
                  <a:spcPct val="15000"/>
                </a:spcBef>
                <a:buClrTx/>
                <a:buSzTx/>
                <a:buFontTx/>
                <a:buNone/>
              </a:pPr>
              <a:r>
                <a:rPr lang="el-GR" altLang="pt-BR" sz="2800">
                  <a:solidFill>
                    <a:srgbClr val="E9FA0E"/>
                  </a:solidFill>
                  <a:cs typeface="Arial" pitchFamily="34" charset="0"/>
                </a:rPr>
                <a:t>Δ</a:t>
              </a:r>
              <a:r>
                <a:rPr lang="pt-BR" altLang="pt-BR" sz="2800">
                  <a:solidFill>
                    <a:srgbClr val="E9FA0E"/>
                  </a:solidFill>
                  <a:cs typeface="Arial" pitchFamily="34" charset="0"/>
                </a:rPr>
                <a:t>t</a:t>
              </a:r>
              <a:endParaRPr lang="el-GR" altLang="pt-BR" sz="2800">
                <a:solidFill>
                  <a:srgbClr val="E9FA0E"/>
                </a:solidFill>
                <a:cs typeface="Arial" pitchFamily="34" charset="0"/>
              </a:endParaRPr>
            </a:p>
          </p:txBody>
        </p:sp>
        <p:sp>
          <p:nvSpPr>
            <p:cNvPr id="9234" name="Line 41"/>
            <p:cNvSpPr>
              <a:spLocks noChangeShapeType="1"/>
            </p:cNvSpPr>
            <p:nvPr/>
          </p:nvSpPr>
          <p:spPr bwMode="auto">
            <a:xfrm>
              <a:off x="4104" y="1298"/>
              <a:ext cx="272" cy="0"/>
            </a:xfrm>
            <a:prstGeom prst="line">
              <a:avLst/>
            </a:prstGeom>
            <a:noFill/>
            <a:ln w="38100">
              <a:solidFill>
                <a:srgbClr val="EAFA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35" name="Line 42"/>
            <p:cNvSpPr>
              <a:spLocks noChangeShapeType="1"/>
            </p:cNvSpPr>
            <p:nvPr/>
          </p:nvSpPr>
          <p:spPr bwMode="auto">
            <a:xfrm>
              <a:off x="4105" y="1026"/>
              <a:ext cx="27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5373" name="Rectangle 44"/>
          <p:cNvSpPr>
            <a:spLocks noChangeArrowheads="1"/>
          </p:cNvSpPr>
          <p:nvPr/>
        </p:nvSpPr>
        <p:spPr bwMode="auto">
          <a:xfrm>
            <a:off x="179388" y="3649663"/>
            <a:ext cx="3887787" cy="93662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sp>
        <p:nvSpPr>
          <p:cNvPr id="15374" name="Rectangle 45"/>
          <p:cNvSpPr>
            <a:spLocks noChangeArrowheads="1"/>
          </p:cNvSpPr>
          <p:nvPr/>
        </p:nvSpPr>
        <p:spPr bwMode="auto">
          <a:xfrm>
            <a:off x="179388" y="5013325"/>
            <a:ext cx="3887787" cy="93662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1" grpId="0"/>
      <p:bldP spid="194581" grpId="0"/>
      <p:bldP spid="194585" grpId="0"/>
      <p:bldP spid="194595" grpId="0"/>
      <p:bldP spid="194596" grpId="0"/>
      <p:bldP spid="15373" grpId="0" animBg="1"/>
      <p:bldP spid="1537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000125" y="2214563"/>
            <a:ext cx="4537075" cy="1730375"/>
            <a:chOff x="2562" y="255"/>
            <a:chExt cx="2858" cy="1090"/>
          </a:xfrm>
        </p:grpSpPr>
        <p:sp>
          <p:nvSpPr>
            <p:cNvPr id="73736" name="Rectangle 28"/>
            <p:cNvSpPr>
              <a:spLocks noChangeArrowheads="1"/>
            </p:cNvSpPr>
            <p:nvPr/>
          </p:nvSpPr>
          <p:spPr bwMode="auto">
            <a:xfrm>
              <a:off x="2562" y="255"/>
              <a:ext cx="2813" cy="1089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  <p:sp>
          <p:nvSpPr>
            <p:cNvPr id="73737" name="Text Box 20"/>
            <p:cNvSpPr txBox="1">
              <a:spLocks noChangeArrowheads="1"/>
            </p:cNvSpPr>
            <p:nvPr/>
          </p:nvSpPr>
          <p:spPr bwMode="auto">
            <a:xfrm>
              <a:off x="2608" y="267"/>
              <a:ext cx="26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/>
                <a:t>Teorema de energia cinética</a:t>
              </a:r>
            </a:p>
          </p:txBody>
        </p:sp>
        <p:grpSp>
          <p:nvGrpSpPr>
            <p:cNvPr id="73738" name="Group 21"/>
            <p:cNvGrpSpPr>
              <a:grpSpLocks/>
            </p:cNvGrpSpPr>
            <p:nvPr/>
          </p:nvGrpSpPr>
          <p:grpSpPr bwMode="auto">
            <a:xfrm>
              <a:off x="2653" y="708"/>
              <a:ext cx="2767" cy="637"/>
              <a:chOff x="2472" y="3429"/>
              <a:chExt cx="2767" cy="637"/>
            </a:xfrm>
          </p:grpSpPr>
          <p:sp>
            <p:nvSpPr>
              <p:cNvPr id="73739" name="Text Box 22"/>
              <p:cNvSpPr txBox="1">
                <a:spLocks noChangeArrowheads="1"/>
              </p:cNvSpPr>
              <p:nvPr/>
            </p:nvSpPr>
            <p:spPr bwMode="auto">
              <a:xfrm>
                <a:off x="2472" y="3566"/>
                <a:ext cx="144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</a:rPr>
                  <a:t>W</a:t>
                </a:r>
                <a:r>
                  <a:rPr lang="pt-BR" altLang="pt-BR" sz="2800" baseline="-25000">
                    <a:solidFill>
                      <a:srgbClr val="E9FA0E"/>
                    </a:solidFill>
                  </a:rPr>
                  <a:t>FR</a:t>
                </a:r>
                <a:r>
                  <a:rPr lang="pt-BR" altLang="pt-BR" sz="2800">
                    <a:solidFill>
                      <a:srgbClr val="E9FA0E"/>
                    </a:solidFill>
                  </a:rPr>
                  <a:t> =</a:t>
                </a:r>
                <a:r>
                  <a:rPr lang="pt-BR" altLang="pt-BR" sz="2800"/>
                  <a:t> </a:t>
                </a:r>
                <a:r>
                  <a:rPr lang="el-GR" altLang="pt-BR" sz="2800">
                    <a:solidFill>
                      <a:srgbClr val="E9FA0E"/>
                    </a:solidFill>
                  </a:rPr>
                  <a:t>Δ</a:t>
                </a:r>
                <a:r>
                  <a:rPr lang="pt-BR" altLang="pt-BR" sz="2800">
                    <a:solidFill>
                      <a:srgbClr val="E9FA0E"/>
                    </a:solidFill>
                  </a:rPr>
                  <a:t>E</a:t>
                </a:r>
                <a:r>
                  <a:rPr lang="pt-BR" altLang="pt-BR" sz="2800" baseline="-25000">
                    <a:solidFill>
                      <a:srgbClr val="E9FA0E"/>
                    </a:solidFill>
                  </a:rPr>
                  <a:t>c</a:t>
                </a:r>
                <a:r>
                  <a:rPr lang="pt-BR" altLang="pt-BR" sz="2800">
                    <a:solidFill>
                      <a:srgbClr val="E9FA0E"/>
                    </a:solidFill>
                  </a:rPr>
                  <a:t> =</a:t>
                </a:r>
                <a:r>
                  <a:rPr lang="pt-BR" altLang="pt-BR" sz="1800">
                    <a:solidFill>
                      <a:srgbClr val="E9FA0E"/>
                    </a:solidFill>
                  </a:rPr>
                  <a:t> </a:t>
                </a:r>
                <a:r>
                  <a:rPr lang="pt-BR" altLang="pt-BR" sz="1800" b="0" i="0"/>
                  <a:t> </a:t>
                </a:r>
              </a:p>
            </p:txBody>
          </p:sp>
          <p:sp>
            <p:nvSpPr>
              <p:cNvPr id="73740" name="Text Box 23"/>
              <p:cNvSpPr txBox="1">
                <a:spLocks noChangeArrowheads="1"/>
              </p:cNvSpPr>
              <p:nvPr/>
            </p:nvSpPr>
            <p:spPr bwMode="auto">
              <a:xfrm>
                <a:off x="3695" y="3429"/>
                <a:ext cx="682" cy="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  <a:cs typeface="Arial" pitchFamily="34" charset="0"/>
                  </a:rPr>
                  <a:t>  mv</a:t>
                </a:r>
                <a:r>
                  <a:rPr lang="pt-BR" altLang="pt-BR" sz="2800" baseline="30000">
                    <a:solidFill>
                      <a:srgbClr val="E9FA0E"/>
                    </a:solidFill>
                    <a:cs typeface="Arial" pitchFamily="34" charset="0"/>
                  </a:rPr>
                  <a:t>2</a:t>
                </a:r>
                <a:endParaRPr lang="el-GR" altLang="pt-BR" sz="2800">
                  <a:solidFill>
                    <a:srgbClr val="E9FA0E"/>
                  </a:solidFill>
                  <a:cs typeface="Arial" pitchFamily="34" charset="0"/>
                </a:endParaRPr>
              </a:p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  <a:cs typeface="Arial" pitchFamily="34" charset="0"/>
                  </a:rPr>
                  <a:t>   2</a:t>
                </a:r>
                <a:endParaRPr lang="el-GR" altLang="pt-BR" sz="2800">
                  <a:solidFill>
                    <a:srgbClr val="E9FA0E"/>
                  </a:solidFill>
                  <a:cs typeface="Arial" pitchFamily="34" charset="0"/>
                </a:endParaRPr>
              </a:p>
            </p:txBody>
          </p:sp>
          <p:sp>
            <p:nvSpPr>
              <p:cNvPr id="73741" name="Line 24"/>
              <p:cNvSpPr>
                <a:spLocks noChangeShapeType="1"/>
              </p:cNvSpPr>
              <p:nvPr/>
            </p:nvSpPr>
            <p:spPr bwMode="auto">
              <a:xfrm>
                <a:off x="3833" y="3746"/>
                <a:ext cx="453" cy="1"/>
              </a:xfrm>
              <a:prstGeom prst="line">
                <a:avLst/>
              </a:prstGeom>
              <a:noFill/>
              <a:ln w="38100">
                <a:solidFill>
                  <a:srgbClr val="EAFA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742" name="Text Box 25"/>
              <p:cNvSpPr txBox="1">
                <a:spLocks noChangeArrowheads="1"/>
              </p:cNvSpPr>
              <p:nvPr/>
            </p:nvSpPr>
            <p:spPr bwMode="auto">
              <a:xfrm>
                <a:off x="4421" y="3430"/>
                <a:ext cx="818" cy="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  <a:cs typeface="Arial" pitchFamily="34" charset="0"/>
                  </a:rPr>
                  <a:t>  mv</a:t>
                </a:r>
                <a:r>
                  <a:rPr lang="pt-BR" altLang="pt-BR" sz="2800" baseline="-25000">
                    <a:solidFill>
                      <a:srgbClr val="E9FA0E"/>
                    </a:solidFill>
                    <a:cs typeface="Arial" pitchFamily="34" charset="0"/>
                  </a:rPr>
                  <a:t>0</a:t>
                </a:r>
                <a:r>
                  <a:rPr lang="pt-BR" altLang="pt-BR" sz="2800" baseline="30000">
                    <a:solidFill>
                      <a:srgbClr val="E9FA0E"/>
                    </a:solidFill>
                    <a:cs typeface="Arial" pitchFamily="34" charset="0"/>
                  </a:rPr>
                  <a:t>2</a:t>
                </a:r>
                <a:endParaRPr lang="el-GR" altLang="pt-BR" sz="2800">
                  <a:solidFill>
                    <a:srgbClr val="E9FA0E"/>
                  </a:solidFill>
                  <a:cs typeface="Arial" pitchFamily="34" charset="0"/>
                </a:endParaRPr>
              </a:p>
              <a:p>
                <a:pPr eaLnBrk="1" hangingPunct="1">
                  <a:spcBef>
                    <a:spcPct val="15000"/>
                  </a:spcBef>
                  <a:buClrTx/>
                  <a:buSzTx/>
                  <a:buFontTx/>
                  <a:buNone/>
                </a:pPr>
                <a:r>
                  <a:rPr lang="pt-BR" altLang="pt-BR" sz="2800">
                    <a:solidFill>
                      <a:srgbClr val="E9FA0E"/>
                    </a:solidFill>
                    <a:cs typeface="Arial" pitchFamily="34" charset="0"/>
                  </a:rPr>
                  <a:t>   2</a:t>
                </a:r>
                <a:endParaRPr lang="el-GR" altLang="pt-BR" sz="2800">
                  <a:solidFill>
                    <a:srgbClr val="E9FA0E"/>
                  </a:solidFill>
                  <a:cs typeface="Arial" pitchFamily="34" charset="0"/>
                </a:endParaRPr>
              </a:p>
            </p:txBody>
          </p:sp>
          <p:sp>
            <p:nvSpPr>
              <p:cNvPr id="73743" name="Line 26"/>
              <p:cNvSpPr>
                <a:spLocks noChangeShapeType="1"/>
              </p:cNvSpPr>
              <p:nvPr/>
            </p:nvSpPr>
            <p:spPr bwMode="auto">
              <a:xfrm>
                <a:off x="4559" y="3747"/>
                <a:ext cx="453" cy="1"/>
              </a:xfrm>
              <a:prstGeom prst="line">
                <a:avLst/>
              </a:prstGeom>
              <a:noFill/>
              <a:ln w="38100">
                <a:solidFill>
                  <a:srgbClr val="EAFA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744" name="Text Box 27"/>
              <p:cNvSpPr txBox="1">
                <a:spLocks noChangeArrowheads="1"/>
              </p:cNvSpPr>
              <p:nvPr/>
            </p:nvSpPr>
            <p:spPr bwMode="auto">
              <a:xfrm>
                <a:off x="4285" y="3557"/>
                <a:ext cx="27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pt-BR" altLang="pt-BR" sz="2800" i="0">
                    <a:solidFill>
                      <a:srgbClr val="E9FA0E"/>
                    </a:solidFill>
                  </a:rPr>
                  <a:t>–</a:t>
                </a:r>
              </a:p>
            </p:txBody>
          </p:sp>
        </p:grpSp>
      </p:grpSp>
      <p:pic>
        <p:nvPicPr>
          <p:cNvPr id="65567" name="Picture 31" descr="linha0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437063"/>
            <a:ext cx="571500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71" name="Text Box 35"/>
          <p:cNvSpPr txBox="1">
            <a:spLocks noChangeArrowheads="1"/>
          </p:cNvSpPr>
          <p:nvPr/>
        </p:nvSpPr>
        <p:spPr bwMode="auto">
          <a:xfrm>
            <a:off x="285750" y="4714875"/>
            <a:ext cx="86074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FFFF00"/>
                </a:solidFill>
              </a:rPr>
              <a:t>Se ocorrerem choques perfeitamente elásticos, em sistemas conservativos, a energia mecânica dos sistema se conserva</a:t>
            </a:r>
          </a:p>
        </p:txBody>
      </p:sp>
      <p:pic>
        <p:nvPicPr>
          <p:cNvPr id="65572" name="Picture 36" descr="bolinha0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641600"/>
            <a:ext cx="1119188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73" name="Text Box 37"/>
          <p:cNvSpPr txBox="1">
            <a:spLocks noChangeArrowheads="1"/>
          </p:cNvSpPr>
          <p:nvPr/>
        </p:nvSpPr>
        <p:spPr bwMode="auto">
          <a:xfrm>
            <a:off x="-142875" y="787400"/>
            <a:ext cx="94297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/>
              <a:t>Em qualquer sistema  (conservativo ou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0" i="0"/>
              <a:t>dissipativo) é válido o teorema da energia cinética</a:t>
            </a:r>
          </a:p>
        </p:txBody>
      </p:sp>
      <p:sp>
        <p:nvSpPr>
          <p:cNvPr id="73735" name="Text Box 37"/>
          <p:cNvSpPr txBox="1">
            <a:spLocks noChangeArrowheads="1"/>
          </p:cNvSpPr>
          <p:nvPr/>
        </p:nvSpPr>
        <p:spPr bwMode="auto">
          <a:xfrm>
            <a:off x="581025" y="142875"/>
            <a:ext cx="8358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i="0"/>
              <a:t>TEOREMA DA ENERGIA CINÉTICA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71" grpId="0"/>
      <p:bldP spid="6557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Mecânica Impulsiva</a:t>
            </a:r>
            <a:endParaRPr lang="pt-BR" dirty="0"/>
          </a:p>
        </p:txBody>
      </p:sp>
      <p:pic>
        <p:nvPicPr>
          <p:cNvPr id="74755" name="Picture 2" descr="http://upload.wikimedia.org/wikipedia/commons/thumb/e/e8/Newtons_cradle_animation_book.gif/200px-Newtons_cradle_animation_boo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71563"/>
            <a:ext cx="7215188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4"/>
          <p:cNvSpPr txBox="1">
            <a:spLocks noChangeArrowheads="1"/>
          </p:cNvSpPr>
          <p:nvPr/>
        </p:nvSpPr>
        <p:spPr bwMode="auto">
          <a:xfrm>
            <a:off x="684213" y="44450"/>
            <a:ext cx="8137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070800"/>
                </a:solidFill>
                <a:latin typeface="Futura XBlk BT"/>
              </a:rPr>
              <a:t>Mecânica Impulsiva e conservação do momento linear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560388" y="3683000"/>
            <a:ext cx="2024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FF3300"/>
                </a:solidFill>
                <a:latin typeface="Futura XBlk BT"/>
              </a:rPr>
              <a:t>Importante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3492500" y="6021388"/>
            <a:ext cx="2663825" cy="557212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E9FA0E"/>
                </a:solidFill>
              </a:rPr>
              <a:t>Q</a:t>
            </a:r>
            <a:r>
              <a:rPr lang="pt-BR" altLang="pt-BR" sz="2800" baseline="-25000">
                <a:solidFill>
                  <a:srgbClr val="E9FA0E"/>
                </a:solidFill>
              </a:rPr>
              <a:t>antes </a:t>
            </a:r>
            <a:r>
              <a:rPr lang="pt-BR" altLang="pt-BR" sz="2800">
                <a:solidFill>
                  <a:srgbClr val="E9FA0E"/>
                </a:solidFill>
              </a:rPr>
              <a:t>= Q</a:t>
            </a:r>
            <a:r>
              <a:rPr lang="pt-BR" altLang="pt-BR" sz="2800" baseline="-25000">
                <a:solidFill>
                  <a:srgbClr val="E9FA0E"/>
                </a:solidFill>
              </a:rPr>
              <a:t>depois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1268413"/>
            <a:ext cx="4600575" cy="1479550"/>
            <a:chOff x="-216" y="553"/>
            <a:chExt cx="2898" cy="932"/>
          </a:xfrm>
        </p:grpSpPr>
        <p:sp>
          <p:nvSpPr>
            <p:cNvPr id="75790" name="Text Box 5"/>
            <p:cNvSpPr txBox="1">
              <a:spLocks noChangeArrowheads="1"/>
            </p:cNvSpPr>
            <p:nvPr/>
          </p:nvSpPr>
          <p:spPr bwMode="auto">
            <a:xfrm>
              <a:off x="-216" y="553"/>
              <a:ext cx="289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latin typeface="Futura XBlk BT"/>
                </a:rPr>
                <a:t>Quantidade de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latin typeface="Futura XBlk BT"/>
                </a:rPr>
                <a:t>Movimento ou momento linear</a:t>
              </a:r>
            </a:p>
          </p:txBody>
        </p:sp>
        <p:sp>
          <p:nvSpPr>
            <p:cNvPr id="75791" name="Text Box 12"/>
            <p:cNvSpPr txBox="1">
              <a:spLocks noChangeArrowheads="1"/>
            </p:cNvSpPr>
            <p:nvPr/>
          </p:nvSpPr>
          <p:spPr bwMode="auto">
            <a:xfrm>
              <a:off x="657" y="1134"/>
              <a:ext cx="1088" cy="351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Q = m.v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946650" y="1262063"/>
            <a:ext cx="1497013" cy="1087437"/>
            <a:chOff x="2381" y="647"/>
            <a:chExt cx="943" cy="685"/>
          </a:xfrm>
        </p:grpSpPr>
        <p:sp>
          <p:nvSpPr>
            <p:cNvPr id="75788" name="Text Box 6"/>
            <p:cNvSpPr txBox="1">
              <a:spLocks noChangeArrowheads="1"/>
            </p:cNvSpPr>
            <p:nvPr/>
          </p:nvSpPr>
          <p:spPr bwMode="auto">
            <a:xfrm>
              <a:off x="2437" y="647"/>
              <a:ext cx="8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latin typeface="Futura XBlk BT"/>
                </a:rPr>
                <a:t>Impulso</a:t>
              </a:r>
            </a:p>
          </p:txBody>
        </p:sp>
        <p:sp>
          <p:nvSpPr>
            <p:cNvPr id="75789" name="Text Box 13"/>
            <p:cNvSpPr txBox="1">
              <a:spLocks noChangeArrowheads="1"/>
            </p:cNvSpPr>
            <p:nvPr/>
          </p:nvSpPr>
          <p:spPr bwMode="auto">
            <a:xfrm>
              <a:off x="2381" y="981"/>
              <a:ext cx="943" cy="351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9FA0E"/>
                  </a:solidFill>
                </a:rPr>
                <a:t>I = F. </a:t>
              </a:r>
              <a:r>
                <a:rPr lang="el-GR" altLang="pt-BR" sz="2800">
                  <a:solidFill>
                    <a:srgbClr val="E9FA0E"/>
                  </a:solidFill>
                </a:rPr>
                <a:t>Δ</a:t>
              </a:r>
              <a:r>
                <a:rPr lang="pt-BR" altLang="pt-BR" sz="2800">
                  <a:solidFill>
                    <a:srgbClr val="E9FA0E"/>
                  </a:solidFill>
                </a:rPr>
                <a:t>t</a:t>
              </a:r>
            </a:p>
          </p:txBody>
        </p:sp>
      </p:grp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3203575" y="3284538"/>
            <a:ext cx="5283200" cy="1225550"/>
          </a:xfrm>
          <a:prstGeom prst="rect">
            <a:avLst/>
          </a:prstGeom>
          <a:solidFill>
            <a:srgbClr val="0080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00FFFF"/>
                </a:solidFill>
              </a:rPr>
              <a:t>A quantidade de movimento de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00FFFF"/>
                </a:solidFill>
              </a:rPr>
              <a:t>um </a:t>
            </a:r>
            <a:r>
              <a:rPr lang="pt-BR" altLang="pt-BR" sz="2400">
                <a:solidFill>
                  <a:srgbClr val="FFCC00"/>
                </a:solidFill>
              </a:rPr>
              <a:t>sistema de corpos</a:t>
            </a:r>
            <a:r>
              <a:rPr lang="pt-BR" altLang="pt-BR" sz="2400">
                <a:solidFill>
                  <a:srgbClr val="00FFFF"/>
                </a:solidFill>
              </a:rPr>
              <a:t> isolados de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00FFFF"/>
                </a:solidFill>
              </a:rPr>
              <a:t>forças externas é constante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7040563" y="1039813"/>
            <a:ext cx="1995487" cy="1452562"/>
            <a:chOff x="3936" y="553"/>
            <a:chExt cx="1257" cy="915"/>
          </a:xfrm>
        </p:grpSpPr>
        <p:sp>
          <p:nvSpPr>
            <p:cNvPr id="75786" name="Text Box 7"/>
            <p:cNvSpPr txBox="1">
              <a:spLocks noChangeArrowheads="1"/>
            </p:cNvSpPr>
            <p:nvPr/>
          </p:nvSpPr>
          <p:spPr bwMode="auto">
            <a:xfrm>
              <a:off x="3936" y="553"/>
              <a:ext cx="125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latin typeface="Futura XBlk BT"/>
                </a:rPr>
                <a:t>Teorema do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latin typeface="Futura XBlk BT"/>
                </a:rPr>
                <a:t>Impulso</a:t>
              </a:r>
            </a:p>
          </p:txBody>
        </p:sp>
        <p:sp>
          <p:nvSpPr>
            <p:cNvPr id="75787" name="Text Box 15"/>
            <p:cNvSpPr txBox="1">
              <a:spLocks noChangeArrowheads="1"/>
            </p:cNvSpPr>
            <p:nvPr/>
          </p:nvSpPr>
          <p:spPr bwMode="auto">
            <a:xfrm>
              <a:off x="4104" y="1117"/>
              <a:ext cx="817" cy="351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EAFA1E"/>
                  </a:solidFill>
                </a:rPr>
                <a:t>I = </a:t>
              </a:r>
              <a:r>
                <a:rPr lang="el-GR" altLang="pt-BR" sz="2800">
                  <a:solidFill>
                    <a:srgbClr val="EAFA1E"/>
                  </a:solidFill>
                </a:rPr>
                <a:t>Δ</a:t>
              </a:r>
              <a:r>
                <a:rPr lang="pt-BR" altLang="pt-BR" sz="2800">
                  <a:solidFill>
                    <a:srgbClr val="EAFA1E"/>
                  </a:solidFill>
                </a:rPr>
                <a:t>Q</a:t>
              </a:r>
            </a:p>
          </p:txBody>
        </p:sp>
      </p:grpSp>
      <p:pic>
        <p:nvPicPr>
          <p:cNvPr id="55313" name="Picture 17" descr="2006-01-07_23-29-02-2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97425"/>
            <a:ext cx="6840538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/>
      <p:bldP spid="55305" grpId="0" animBg="1"/>
      <p:bldP spid="5531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4"/>
          <p:cNvSpPr txBox="1">
            <a:spLocks noChangeArrowheads="1"/>
          </p:cNvSpPr>
          <p:nvPr/>
        </p:nvSpPr>
        <p:spPr bwMode="auto">
          <a:xfrm>
            <a:off x="3708400" y="115888"/>
            <a:ext cx="17399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070800"/>
                </a:solidFill>
                <a:latin typeface="Futura XBlk BT"/>
              </a:rPr>
              <a:t>Estática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11188" y="1004888"/>
            <a:ext cx="3513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E9FA0E"/>
                </a:solidFill>
              </a:rPr>
              <a:t>Equilíbrio de um Ponto</a:t>
            </a:r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611188" y="2349500"/>
            <a:ext cx="3497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E9FA0E"/>
                </a:solidFill>
                <a:latin typeface="Futura XBlk BT"/>
              </a:rPr>
              <a:t>Equilíbrio de um corpo</a:t>
            </a: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468313" y="3716338"/>
            <a:ext cx="692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latin typeface="Futura XBlk BT"/>
              </a:rPr>
              <a:t>Barra homogênea com o peso não desprezível</a:t>
            </a: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5945188" y="4508500"/>
            <a:ext cx="3160712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solidFill>
                  <a:srgbClr val="E9FA0E"/>
                </a:solidFill>
                <a:latin typeface="Futura XBlk BT"/>
              </a:rPr>
              <a:t>Condições de Equilíbrio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>
              <a:solidFill>
                <a:srgbClr val="FF3300"/>
              </a:solidFill>
              <a:latin typeface="Futura XBlk B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rgbClr val="FF3300"/>
                </a:solidFill>
                <a:latin typeface="Futura XBlk BT"/>
              </a:rPr>
              <a:t>M</a:t>
            </a:r>
            <a:r>
              <a:rPr lang="pt-BR" altLang="pt-BR" sz="2400">
                <a:solidFill>
                  <a:srgbClr val="FF3300"/>
                </a:solidFill>
                <a:latin typeface="Futura XBlk BT"/>
              </a:rPr>
              <a:t>F</a:t>
            </a:r>
            <a:r>
              <a:rPr lang="pt-BR" altLang="pt-BR" sz="2400" baseline="-25000">
                <a:solidFill>
                  <a:srgbClr val="FF3300"/>
                </a:solidFill>
                <a:latin typeface="Futura XBlk BT"/>
              </a:rPr>
              <a:t>1</a:t>
            </a:r>
            <a:r>
              <a:rPr lang="pt-BR" altLang="pt-BR" sz="2400">
                <a:solidFill>
                  <a:srgbClr val="FF3300"/>
                </a:solidFill>
                <a:latin typeface="Futura XBlk BT"/>
              </a:rPr>
              <a:t> - </a:t>
            </a:r>
            <a:r>
              <a:rPr lang="pt-BR" altLang="pt-BR">
                <a:solidFill>
                  <a:srgbClr val="FF3300"/>
                </a:solidFill>
                <a:latin typeface="Futura XBlk BT"/>
              </a:rPr>
              <a:t>M</a:t>
            </a:r>
            <a:r>
              <a:rPr lang="pt-BR" altLang="pt-BR" sz="2400">
                <a:solidFill>
                  <a:srgbClr val="FF3300"/>
                </a:solidFill>
                <a:latin typeface="Futura XBlk BT"/>
              </a:rPr>
              <a:t>F</a:t>
            </a:r>
            <a:r>
              <a:rPr lang="pt-BR" altLang="pt-BR" sz="2400" baseline="-25000">
                <a:solidFill>
                  <a:srgbClr val="FF3300"/>
                </a:solidFill>
                <a:latin typeface="Futura XBlk BT"/>
              </a:rPr>
              <a:t>2</a:t>
            </a:r>
            <a:r>
              <a:rPr lang="pt-BR" altLang="pt-BR" sz="2400">
                <a:solidFill>
                  <a:srgbClr val="FF3300"/>
                </a:solidFill>
                <a:latin typeface="Futura XBlk BT"/>
              </a:rPr>
              <a:t> - </a:t>
            </a:r>
            <a:r>
              <a:rPr lang="pt-BR" altLang="pt-BR">
                <a:solidFill>
                  <a:srgbClr val="FF3300"/>
                </a:solidFill>
                <a:latin typeface="Futura XBlk BT"/>
              </a:rPr>
              <a:t>M</a:t>
            </a:r>
            <a:r>
              <a:rPr lang="pt-BR" altLang="pt-BR" sz="2400">
                <a:solidFill>
                  <a:srgbClr val="FF3300"/>
                </a:solidFill>
                <a:latin typeface="Futura XBlk BT"/>
              </a:rPr>
              <a:t>P =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rgbClr val="FF3300"/>
              </a:solidFill>
              <a:latin typeface="Futura XBlk B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3300"/>
                </a:solidFill>
                <a:latin typeface="Futura XBlk BT"/>
              </a:rPr>
              <a:t>F</a:t>
            </a:r>
            <a:r>
              <a:rPr lang="pt-BR" altLang="pt-BR" sz="2400" baseline="-25000">
                <a:solidFill>
                  <a:srgbClr val="FF3300"/>
                </a:solidFill>
                <a:latin typeface="Futura XBlk BT"/>
              </a:rPr>
              <a:t>1</a:t>
            </a:r>
            <a:r>
              <a:rPr lang="pt-BR" altLang="pt-BR" sz="2400">
                <a:solidFill>
                  <a:srgbClr val="FF3300"/>
                </a:solidFill>
                <a:latin typeface="Futura XBlk BT"/>
              </a:rPr>
              <a:t>.d</a:t>
            </a:r>
            <a:r>
              <a:rPr lang="pt-BR" altLang="pt-BR" sz="2400" baseline="-25000">
                <a:solidFill>
                  <a:srgbClr val="FF3300"/>
                </a:solidFill>
                <a:latin typeface="Futura XBlk BT"/>
              </a:rPr>
              <a:t>1</a:t>
            </a:r>
            <a:r>
              <a:rPr lang="pt-BR" altLang="pt-BR" sz="2400">
                <a:solidFill>
                  <a:srgbClr val="FF3300"/>
                </a:solidFill>
                <a:latin typeface="Futura XBlk BT"/>
              </a:rPr>
              <a:t> - F</a:t>
            </a:r>
            <a:r>
              <a:rPr lang="pt-BR" altLang="pt-BR" sz="2400" baseline="-25000">
                <a:solidFill>
                  <a:srgbClr val="FF3300"/>
                </a:solidFill>
                <a:latin typeface="Futura XBlk BT"/>
              </a:rPr>
              <a:t>2</a:t>
            </a:r>
            <a:r>
              <a:rPr lang="pt-BR" altLang="pt-BR" sz="2400">
                <a:solidFill>
                  <a:srgbClr val="FF3300"/>
                </a:solidFill>
                <a:latin typeface="Futura XBlk BT"/>
              </a:rPr>
              <a:t>.d</a:t>
            </a:r>
            <a:r>
              <a:rPr lang="pt-BR" altLang="pt-BR" sz="2400" baseline="-25000">
                <a:solidFill>
                  <a:srgbClr val="FF3300"/>
                </a:solidFill>
                <a:latin typeface="Futura XBlk BT"/>
              </a:rPr>
              <a:t>2</a:t>
            </a:r>
            <a:r>
              <a:rPr lang="pt-BR" altLang="pt-BR" sz="2400">
                <a:solidFill>
                  <a:srgbClr val="FF3300"/>
                </a:solidFill>
                <a:latin typeface="Futura XBlk BT"/>
              </a:rPr>
              <a:t> - P.d</a:t>
            </a:r>
            <a:r>
              <a:rPr lang="pt-BR" altLang="pt-BR" sz="2400" baseline="-25000">
                <a:solidFill>
                  <a:srgbClr val="FF3300"/>
                </a:solidFill>
                <a:latin typeface="Futura XBlk BT"/>
              </a:rPr>
              <a:t>3 </a:t>
            </a:r>
            <a:r>
              <a:rPr lang="pt-BR" altLang="pt-BR" sz="2400">
                <a:solidFill>
                  <a:srgbClr val="FF3300"/>
                </a:solidFill>
              </a:rPr>
              <a:t>= 0</a:t>
            </a:r>
            <a:endParaRPr lang="pt-BR" altLang="pt-BR" sz="2400" baseline="-25000">
              <a:solidFill>
                <a:srgbClr val="FF3300"/>
              </a:solidFill>
              <a:latin typeface="Futura XBlk B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baseline="-25000">
              <a:solidFill>
                <a:srgbClr val="FF3300"/>
              </a:solidFill>
              <a:latin typeface="Futura XBlk BT"/>
            </a:endParaRP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4552950" y="765175"/>
            <a:ext cx="2755900" cy="1033463"/>
            <a:chOff x="2868" y="482"/>
            <a:chExt cx="1736" cy="651"/>
          </a:xfrm>
        </p:grpSpPr>
        <p:sp>
          <p:nvSpPr>
            <p:cNvPr id="76827" name="Text Box 38"/>
            <p:cNvSpPr txBox="1">
              <a:spLocks noChangeArrowheads="1"/>
            </p:cNvSpPr>
            <p:nvPr/>
          </p:nvSpPr>
          <p:spPr bwMode="auto">
            <a:xfrm>
              <a:off x="2868" y="629"/>
              <a:ext cx="6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solidFill>
                    <a:srgbClr val="00FFFF"/>
                  </a:solidFill>
                  <a:latin typeface="Futura Md BT"/>
                </a:rPr>
                <a:t>F</a:t>
              </a:r>
              <a:r>
                <a:rPr lang="pt-BR" altLang="pt-BR" sz="2400" baseline="-25000">
                  <a:solidFill>
                    <a:srgbClr val="00FFFF"/>
                  </a:solidFill>
                  <a:latin typeface="Futura Md BT"/>
                </a:rPr>
                <a:t>R </a:t>
              </a:r>
              <a:r>
                <a:rPr lang="pt-BR" altLang="pt-BR" sz="2400">
                  <a:solidFill>
                    <a:srgbClr val="00FFFF"/>
                  </a:solidFill>
                  <a:latin typeface="Futura Md BT"/>
                </a:rPr>
                <a:t>= 0	</a:t>
              </a:r>
            </a:p>
          </p:txBody>
        </p:sp>
        <p:sp>
          <p:nvSpPr>
            <p:cNvPr id="76828" name="Line 42"/>
            <p:cNvSpPr>
              <a:spLocks noChangeShapeType="1"/>
            </p:cNvSpPr>
            <p:nvPr/>
          </p:nvSpPr>
          <p:spPr bwMode="auto">
            <a:xfrm flipV="1">
              <a:off x="3560" y="644"/>
              <a:ext cx="273" cy="136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829" name="Line 43"/>
            <p:cNvSpPr>
              <a:spLocks noChangeShapeType="1"/>
            </p:cNvSpPr>
            <p:nvPr/>
          </p:nvSpPr>
          <p:spPr bwMode="auto">
            <a:xfrm>
              <a:off x="3560" y="825"/>
              <a:ext cx="273" cy="136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830" name="Text Box 45"/>
            <p:cNvSpPr txBox="1">
              <a:spLocks noChangeArrowheads="1"/>
            </p:cNvSpPr>
            <p:nvPr/>
          </p:nvSpPr>
          <p:spPr bwMode="auto">
            <a:xfrm>
              <a:off x="3878" y="482"/>
              <a:ext cx="7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solidFill>
                    <a:srgbClr val="00FFFF"/>
                  </a:solidFill>
                  <a:latin typeface="Futura Md BT"/>
                </a:rPr>
                <a:t>F</a:t>
              </a:r>
              <a:r>
                <a:rPr lang="pt-BR" altLang="pt-BR" sz="2400" baseline="-25000">
                  <a:solidFill>
                    <a:srgbClr val="00FFFF"/>
                  </a:solidFill>
                  <a:latin typeface="Futura Md BT"/>
                </a:rPr>
                <a:t>RX </a:t>
              </a:r>
              <a:r>
                <a:rPr lang="pt-BR" altLang="pt-BR" sz="2400">
                  <a:solidFill>
                    <a:srgbClr val="00FFFF"/>
                  </a:solidFill>
                  <a:latin typeface="Futura Md BT"/>
                </a:rPr>
                <a:t>= 0</a:t>
              </a:r>
            </a:p>
          </p:txBody>
        </p:sp>
        <p:sp>
          <p:nvSpPr>
            <p:cNvPr id="76831" name="Text Box 46"/>
            <p:cNvSpPr txBox="1">
              <a:spLocks noChangeArrowheads="1"/>
            </p:cNvSpPr>
            <p:nvPr/>
          </p:nvSpPr>
          <p:spPr bwMode="auto">
            <a:xfrm>
              <a:off x="3878" y="845"/>
              <a:ext cx="7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solidFill>
                    <a:srgbClr val="00FFFF"/>
                  </a:solidFill>
                  <a:latin typeface="Futura Md BT"/>
                </a:rPr>
                <a:t>F</a:t>
              </a:r>
              <a:r>
                <a:rPr lang="pt-BR" altLang="pt-BR" sz="2400" baseline="-25000">
                  <a:solidFill>
                    <a:srgbClr val="00FFFF"/>
                  </a:solidFill>
                  <a:latin typeface="Futura Md BT"/>
                </a:rPr>
                <a:t>RX </a:t>
              </a:r>
              <a:r>
                <a:rPr lang="pt-BR" altLang="pt-BR" sz="2400">
                  <a:solidFill>
                    <a:srgbClr val="00FFFF"/>
                  </a:solidFill>
                  <a:latin typeface="Futura Md BT"/>
                </a:rPr>
                <a:t>= 0</a:t>
              </a:r>
            </a:p>
          </p:txBody>
        </p:sp>
      </p:grp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4211638" y="2108200"/>
            <a:ext cx="1657350" cy="1033463"/>
            <a:chOff x="2653" y="1328"/>
            <a:chExt cx="1044" cy="651"/>
          </a:xfrm>
        </p:grpSpPr>
        <p:sp>
          <p:nvSpPr>
            <p:cNvPr id="76823" name="Line 47"/>
            <p:cNvSpPr>
              <a:spLocks noChangeShapeType="1"/>
            </p:cNvSpPr>
            <p:nvPr/>
          </p:nvSpPr>
          <p:spPr bwMode="auto">
            <a:xfrm flipV="1">
              <a:off x="2653" y="1490"/>
              <a:ext cx="273" cy="136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824" name="Line 48"/>
            <p:cNvSpPr>
              <a:spLocks noChangeShapeType="1"/>
            </p:cNvSpPr>
            <p:nvPr/>
          </p:nvSpPr>
          <p:spPr bwMode="auto">
            <a:xfrm>
              <a:off x="2653" y="1671"/>
              <a:ext cx="273" cy="136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825" name="Text Box 49"/>
            <p:cNvSpPr txBox="1">
              <a:spLocks noChangeArrowheads="1"/>
            </p:cNvSpPr>
            <p:nvPr/>
          </p:nvSpPr>
          <p:spPr bwMode="auto">
            <a:xfrm>
              <a:off x="2971" y="1328"/>
              <a:ext cx="7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solidFill>
                    <a:srgbClr val="00FFFF"/>
                  </a:solidFill>
                  <a:latin typeface="Futura Md BT"/>
                </a:rPr>
                <a:t>F</a:t>
              </a:r>
              <a:r>
                <a:rPr lang="pt-BR" altLang="pt-BR" sz="2400" baseline="-25000">
                  <a:solidFill>
                    <a:srgbClr val="00FFFF"/>
                  </a:solidFill>
                  <a:latin typeface="Futura Md BT"/>
                </a:rPr>
                <a:t>R </a:t>
              </a:r>
              <a:r>
                <a:rPr lang="pt-BR" altLang="pt-BR" sz="2400">
                  <a:solidFill>
                    <a:srgbClr val="00FFFF"/>
                  </a:solidFill>
                  <a:latin typeface="Futura Md BT"/>
                </a:rPr>
                <a:t>= 0</a:t>
              </a:r>
            </a:p>
          </p:txBody>
        </p:sp>
        <p:sp>
          <p:nvSpPr>
            <p:cNvPr id="76826" name="Text Box 50"/>
            <p:cNvSpPr txBox="1">
              <a:spLocks noChangeArrowheads="1"/>
            </p:cNvSpPr>
            <p:nvPr/>
          </p:nvSpPr>
          <p:spPr bwMode="auto">
            <a:xfrm>
              <a:off x="2971" y="1691"/>
              <a:ext cx="7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solidFill>
                    <a:srgbClr val="00FFFF"/>
                  </a:solidFill>
                  <a:latin typeface="Futura Md BT"/>
                </a:rPr>
                <a:t>M</a:t>
              </a:r>
              <a:r>
                <a:rPr lang="pt-BR" altLang="pt-BR" sz="2400" baseline="-25000">
                  <a:solidFill>
                    <a:srgbClr val="00FFFF"/>
                  </a:solidFill>
                  <a:latin typeface="Futura Md BT"/>
                </a:rPr>
                <a:t>R </a:t>
              </a:r>
              <a:r>
                <a:rPr lang="pt-BR" altLang="pt-BR" sz="2400">
                  <a:solidFill>
                    <a:srgbClr val="00FFFF"/>
                  </a:solidFill>
                  <a:latin typeface="Futura Md BT"/>
                </a:rPr>
                <a:t>= 0</a:t>
              </a:r>
            </a:p>
          </p:txBody>
        </p:sp>
      </p:grpSp>
      <p:grpSp>
        <p:nvGrpSpPr>
          <p:cNvPr id="4" name="Group 69"/>
          <p:cNvGrpSpPr>
            <a:grpSpLocks/>
          </p:cNvGrpSpPr>
          <p:nvPr/>
        </p:nvGrpSpPr>
        <p:grpSpPr bwMode="auto">
          <a:xfrm>
            <a:off x="539750" y="4221163"/>
            <a:ext cx="5329238" cy="2112962"/>
            <a:chOff x="340" y="2659"/>
            <a:chExt cx="3357" cy="1331"/>
          </a:xfrm>
        </p:grpSpPr>
        <p:grpSp>
          <p:nvGrpSpPr>
            <p:cNvPr id="76810" name="Group 63"/>
            <p:cNvGrpSpPr>
              <a:grpSpLocks/>
            </p:cNvGrpSpPr>
            <p:nvPr/>
          </p:nvGrpSpPr>
          <p:grpSpPr bwMode="auto">
            <a:xfrm>
              <a:off x="340" y="2659"/>
              <a:ext cx="3357" cy="1287"/>
              <a:chOff x="340" y="2659"/>
              <a:chExt cx="3357" cy="1287"/>
            </a:xfrm>
          </p:grpSpPr>
          <p:pic>
            <p:nvPicPr>
              <p:cNvPr id="76815" name="Picture 54" descr="2006-01-08_00-21-18-45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" y="2659"/>
                <a:ext cx="3357" cy="1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816" name="Rectangle 55"/>
              <p:cNvSpPr>
                <a:spLocks noChangeArrowheads="1"/>
              </p:cNvSpPr>
              <p:nvPr/>
            </p:nvSpPr>
            <p:spPr bwMode="auto">
              <a:xfrm>
                <a:off x="2744" y="3748"/>
                <a:ext cx="363" cy="18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  <p:sp>
            <p:nvSpPr>
              <p:cNvPr id="76817" name="Rectangle 56"/>
              <p:cNvSpPr>
                <a:spLocks noChangeArrowheads="1"/>
              </p:cNvSpPr>
              <p:nvPr/>
            </p:nvSpPr>
            <p:spPr bwMode="auto">
              <a:xfrm>
                <a:off x="431" y="3793"/>
                <a:ext cx="453" cy="13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  <p:sp>
            <p:nvSpPr>
              <p:cNvPr id="76818" name="Line 57"/>
              <p:cNvSpPr>
                <a:spLocks noChangeShapeType="1"/>
              </p:cNvSpPr>
              <p:nvPr/>
            </p:nvSpPr>
            <p:spPr bwMode="auto">
              <a:xfrm>
                <a:off x="1791" y="3430"/>
                <a:ext cx="0" cy="318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819" name="Line 58"/>
              <p:cNvSpPr>
                <a:spLocks noChangeShapeType="1"/>
              </p:cNvSpPr>
              <p:nvPr/>
            </p:nvSpPr>
            <p:spPr bwMode="auto">
              <a:xfrm>
                <a:off x="2925" y="3430"/>
                <a:ext cx="0" cy="318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820" name="Line 59"/>
              <p:cNvSpPr>
                <a:spLocks noChangeShapeType="1"/>
              </p:cNvSpPr>
              <p:nvPr/>
            </p:nvSpPr>
            <p:spPr bwMode="auto">
              <a:xfrm>
                <a:off x="612" y="3430"/>
                <a:ext cx="0" cy="318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821" name="Rectangle 62"/>
              <p:cNvSpPr>
                <a:spLocks noChangeArrowheads="1"/>
              </p:cNvSpPr>
              <p:nvPr/>
            </p:nvSpPr>
            <p:spPr bwMode="auto">
              <a:xfrm>
                <a:off x="1474" y="3203"/>
                <a:ext cx="227" cy="18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  <p:sp>
            <p:nvSpPr>
              <p:cNvPr id="76822" name="Line 61"/>
              <p:cNvSpPr>
                <a:spLocks noChangeShapeType="1"/>
              </p:cNvSpPr>
              <p:nvPr/>
            </p:nvSpPr>
            <p:spPr bwMode="auto">
              <a:xfrm flipV="1">
                <a:off x="1565" y="3113"/>
                <a:ext cx="0" cy="318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76811" name="Text Box 64"/>
            <p:cNvSpPr txBox="1">
              <a:spLocks noChangeArrowheads="1"/>
            </p:cNvSpPr>
            <p:nvPr/>
          </p:nvSpPr>
          <p:spPr bwMode="auto">
            <a:xfrm>
              <a:off x="385" y="3657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400">
                  <a:solidFill>
                    <a:srgbClr val="070800"/>
                  </a:solidFill>
                </a:rPr>
                <a:t>F</a:t>
              </a:r>
              <a:r>
                <a:rPr lang="pt-BR" altLang="pt-BR" sz="2400" baseline="-25000">
                  <a:solidFill>
                    <a:srgbClr val="070800"/>
                  </a:solidFill>
                </a:rPr>
                <a:t>1</a:t>
              </a:r>
              <a:endParaRPr lang="pt-BR" altLang="pt-BR" sz="2400">
                <a:solidFill>
                  <a:srgbClr val="070800"/>
                </a:solidFill>
              </a:endParaRPr>
            </a:p>
          </p:txBody>
        </p:sp>
        <p:sp>
          <p:nvSpPr>
            <p:cNvPr id="76812" name="Text Box 66"/>
            <p:cNvSpPr txBox="1">
              <a:spLocks noChangeArrowheads="1"/>
            </p:cNvSpPr>
            <p:nvPr/>
          </p:nvSpPr>
          <p:spPr bwMode="auto">
            <a:xfrm>
              <a:off x="2925" y="3657"/>
              <a:ext cx="4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400">
                  <a:solidFill>
                    <a:srgbClr val="070800"/>
                  </a:solidFill>
                </a:rPr>
                <a:t>F</a:t>
              </a:r>
              <a:r>
                <a:rPr lang="pt-BR" altLang="pt-BR" sz="2400" baseline="-25000">
                  <a:solidFill>
                    <a:srgbClr val="070800"/>
                  </a:solidFill>
                </a:rPr>
                <a:t>2</a:t>
              </a:r>
              <a:endParaRPr lang="pt-BR" altLang="pt-BR" sz="2400">
                <a:solidFill>
                  <a:srgbClr val="070800"/>
                </a:solidFill>
              </a:endParaRPr>
            </a:p>
          </p:txBody>
        </p:sp>
        <p:sp>
          <p:nvSpPr>
            <p:cNvPr id="76813" name="Text Box 67"/>
            <p:cNvSpPr txBox="1">
              <a:spLocks noChangeArrowheads="1"/>
            </p:cNvSpPr>
            <p:nvPr/>
          </p:nvSpPr>
          <p:spPr bwMode="auto">
            <a:xfrm>
              <a:off x="1701" y="3702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solidFill>
                    <a:srgbClr val="070800"/>
                  </a:solidFill>
                </a:rPr>
                <a:t>P</a:t>
              </a:r>
            </a:p>
          </p:txBody>
        </p:sp>
        <p:sp>
          <p:nvSpPr>
            <p:cNvPr id="76814" name="Text Box 68"/>
            <p:cNvSpPr txBox="1">
              <a:spLocks noChangeArrowheads="1"/>
            </p:cNvSpPr>
            <p:nvPr/>
          </p:nvSpPr>
          <p:spPr bwMode="auto">
            <a:xfrm>
              <a:off x="1429" y="2704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2800">
                  <a:solidFill>
                    <a:srgbClr val="070800"/>
                  </a:solidFill>
                </a:rPr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utoUpdateAnimBg="0"/>
      <p:bldP spid="35871" grpId="0" autoUpdateAnimBg="0"/>
      <p:bldP spid="35872" grpId="0" autoUpdateAnimBg="0"/>
      <p:bldP spid="35873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4"/>
          <p:cNvSpPr txBox="1">
            <a:spLocks noChangeArrowheads="1"/>
          </p:cNvSpPr>
          <p:nvPr/>
        </p:nvSpPr>
        <p:spPr bwMode="auto">
          <a:xfrm>
            <a:off x="3135313" y="188913"/>
            <a:ext cx="244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070800"/>
                </a:solidFill>
              </a:rPr>
              <a:t>Alavancas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39750" y="1052513"/>
            <a:ext cx="558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Você consegue classificar cada uma!</a:t>
            </a:r>
          </a:p>
        </p:txBody>
      </p:sp>
      <p:pic>
        <p:nvPicPr>
          <p:cNvPr id="67590" name="Picture 6" descr="DC5E004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73238"/>
            <a:ext cx="7027862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4570413" y="1851025"/>
            <a:ext cx="122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FF3300"/>
                </a:solidFill>
              </a:rPr>
              <a:t>Fixa</a:t>
            </a:r>
            <a:r>
              <a:rPr lang="pt-BR" altLang="pt-BR" sz="36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1979613" y="2932113"/>
            <a:ext cx="1944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FF3300"/>
                </a:solidFill>
              </a:rPr>
              <a:t>Potente</a:t>
            </a:r>
            <a:r>
              <a:rPr lang="pt-BR" altLang="pt-BR" sz="2400"/>
              <a:t> 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5724525" y="3076575"/>
            <a:ext cx="262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FF3300"/>
                </a:solidFill>
              </a:rPr>
              <a:t>Resistente 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827088" y="4011613"/>
            <a:ext cx="224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E9FA0E"/>
                </a:solidFill>
              </a:rPr>
              <a:t>Roldanas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395288" y="4797425"/>
            <a:ext cx="45021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Qual o valor assumido pela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 força potente para o sistema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ficar em equilíbrio?</a:t>
            </a:r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7051675" y="4359275"/>
            <a:ext cx="928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/>
              <a:t>F</a:t>
            </a:r>
            <a:r>
              <a:rPr lang="pt-BR" altLang="pt-BR" sz="3600" baseline="-25000"/>
              <a:t>P =</a:t>
            </a:r>
            <a:endParaRPr lang="pt-BR" altLang="pt-BR" sz="3600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076825" y="4005263"/>
            <a:ext cx="1871663" cy="2636837"/>
            <a:chOff x="3198" y="2523"/>
            <a:chExt cx="1179" cy="1661"/>
          </a:xfrm>
        </p:grpSpPr>
        <p:grpSp>
          <p:nvGrpSpPr>
            <p:cNvPr id="77841" name="Group 16"/>
            <p:cNvGrpSpPr>
              <a:grpSpLocks/>
            </p:cNvGrpSpPr>
            <p:nvPr/>
          </p:nvGrpSpPr>
          <p:grpSpPr bwMode="auto">
            <a:xfrm>
              <a:off x="3198" y="2523"/>
              <a:ext cx="1036" cy="1661"/>
              <a:chOff x="3198" y="2523"/>
              <a:chExt cx="1036" cy="1661"/>
            </a:xfrm>
          </p:grpSpPr>
          <p:pic>
            <p:nvPicPr>
              <p:cNvPr id="77844" name="Picture 11" descr="3E1B44E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8" y="2523"/>
                <a:ext cx="1036" cy="166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845" name="Rectangle 14"/>
              <p:cNvSpPr>
                <a:spLocks noChangeArrowheads="1"/>
              </p:cNvSpPr>
              <p:nvPr/>
            </p:nvSpPr>
            <p:spPr bwMode="auto">
              <a:xfrm>
                <a:off x="3742" y="3793"/>
                <a:ext cx="408" cy="227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  <p:sp>
            <p:nvSpPr>
              <p:cNvPr id="77846" name="Rectangle 15"/>
              <p:cNvSpPr>
                <a:spLocks noChangeArrowheads="1"/>
              </p:cNvSpPr>
              <p:nvPr/>
            </p:nvSpPr>
            <p:spPr bwMode="auto">
              <a:xfrm>
                <a:off x="3742" y="3838"/>
                <a:ext cx="408" cy="18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</p:grpSp>
        <p:sp>
          <p:nvSpPr>
            <p:cNvPr id="77842" name="Text Box 13"/>
            <p:cNvSpPr txBox="1">
              <a:spLocks noChangeArrowheads="1"/>
            </p:cNvSpPr>
            <p:nvPr/>
          </p:nvSpPr>
          <p:spPr bwMode="auto">
            <a:xfrm>
              <a:off x="3516" y="3838"/>
              <a:ext cx="86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1800">
                  <a:solidFill>
                    <a:srgbClr val="070800"/>
                  </a:solidFill>
                </a:rPr>
                <a:t>F</a:t>
              </a:r>
              <a:r>
                <a:rPr lang="pt-BR" altLang="pt-BR" sz="1000">
                  <a:solidFill>
                    <a:srgbClr val="070800"/>
                  </a:solidFill>
                </a:rPr>
                <a:t>R</a:t>
              </a:r>
            </a:p>
          </p:txBody>
        </p:sp>
        <p:sp>
          <p:nvSpPr>
            <p:cNvPr id="77843" name="Rectangle 20"/>
            <p:cNvSpPr>
              <a:spLocks noChangeArrowheads="1"/>
            </p:cNvSpPr>
            <p:nvPr/>
          </p:nvSpPr>
          <p:spPr bwMode="auto">
            <a:xfrm>
              <a:off x="3833" y="3158"/>
              <a:ext cx="91" cy="136"/>
            </a:xfrm>
            <a:prstGeom prst="rect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7920038" y="4084638"/>
            <a:ext cx="684212" cy="1289050"/>
            <a:chOff x="5034" y="2663"/>
            <a:chExt cx="431" cy="812"/>
          </a:xfrm>
        </p:grpSpPr>
        <p:sp>
          <p:nvSpPr>
            <p:cNvPr id="77838" name="Text Box 22"/>
            <p:cNvSpPr txBox="1">
              <a:spLocks noChangeArrowheads="1"/>
            </p:cNvSpPr>
            <p:nvPr/>
          </p:nvSpPr>
          <p:spPr bwMode="auto">
            <a:xfrm>
              <a:off x="5034" y="2663"/>
              <a:ext cx="43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3600"/>
                <a:t>F</a:t>
              </a:r>
              <a:r>
                <a:rPr lang="pt-BR" altLang="pt-BR" sz="3600" baseline="-25000"/>
                <a:t>R</a:t>
              </a:r>
              <a:endParaRPr lang="pt-BR" altLang="pt-BR" sz="3600"/>
            </a:p>
          </p:txBody>
        </p:sp>
        <p:sp>
          <p:nvSpPr>
            <p:cNvPr id="77839" name="Line 23"/>
            <p:cNvSpPr>
              <a:spLocks noChangeShapeType="1"/>
            </p:cNvSpPr>
            <p:nvPr/>
          </p:nvSpPr>
          <p:spPr bwMode="auto">
            <a:xfrm>
              <a:off x="5103" y="3113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7840" name="Text Box 24"/>
            <p:cNvSpPr txBox="1">
              <a:spLocks noChangeArrowheads="1"/>
            </p:cNvSpPr>
            <p:nvPr/>
          </p:nvSpPr>
          <p:spPr bwMode="auto">
            <a:xfrm>
              <a:off x="5057" y="3071"/>
              <a:ext cx="39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3600"/>
                <a:t>2</a:t>
              </a:r>
              <a:r>
                <a:rPr lang="pt-BR" altLang="pt-BR" sz="3600" baseline="30000"/>
                <a:t>n</a:t>
              </a:r>
              <a:endParaRPr lang="pt-BR" altLang="pt-BR" sz="3600"/>
            </a:p>
          </p:txBody>
        </p:sp>
      </p:grpSp>
      <p:sp>
        <p:nvSpPr>
          <p:cNvPr id="67611" name="Rectangle 27"/>
          <p:cNvSpPr>
            <a:spLocks noChangeArrowheads="1"/>
          </p:cNvSpPr>
          <p:nvPr/>
        </p:nvSpPr>
        <p:spPr bwMode="auto">
          <a:xfrm>
            <a:off x="6156325" y="5157788"/>
            <a:ext cx="638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0">
                <a:solidFill>
                  <a:srgbClr val="070800"/>
                </a:solidFill>
              </a:rPr>
              <a:t>F</a:t>
            </a:r>
            <a:r>
              <a:rPr lang="pt-BR" altLang="pt-BR" sz="1800">
                <a:solidFill>
                  <a:srgbClr val="070800"/>
                </a:solidFill>
              </a:rPr>
              <a:t>P</a:t>
            </a:r>
            <a:r>
              <a:rPr lang="pt-BR" altLang="pt-BR" sz="2400">
                <a:solidFill>
                  <a:srgbClr val="0708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  <p:bldP spid="67591" grpId="0"/>
      <p:bldP spid="67592" grpId="0"/>
      <p:bldP spid="67593" grpId="0"/>
      <p:bldP spid="67594" grpId="0"/>
      <p:bldP spid="67596" grpId="0"/>
      <p:bldP spid="67601" grpId="0"/>
      <p:bldP spid="676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34925" y="44450"/>
            <a:ext cx="91090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Exemplo 1: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Um móvel passa pela placa de -10m quando o cronômetro é acionado.  Move-se para direita e em 6s alcança a placa +20m e inverte o movimento. Quando o móvel passa novamente pela placa de +10m o cronômetro encerra sua medição indicando 8s.</a:t>
            </a:r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131763" y="5465763"/>
            <a:ext cx="875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2) Determine a distância percorrida d pelo móvel de 0 a 8s. </a:t>
            </a:r>
          </a:p>
        </p:txBody>
      </p:sp>
      <p:grpSp>
        <p:nvGrpSpPr>
          <p:cNvPr id="10244" name="Group 24"/>
          <p:cNvGrpSpPr>
            <a:grpSpLocks/>
          </p:cNvGrpSpPr>
          <p:nvPr/>
        </p:nvGrpSpPr>
        <p:grpSpPr bwMode="auto">
          <a:xfrm>
            <a:off x="900113" y="2265363"/>
            <a:ext cx="7569200" cy="1524000"/>
            <a:chOff x="567" y="1427"/>
            <a:chExt cx="4768" cy="960"/>
          </a:xfrm>
        </p:grpSpPr>
        <p:sp>
          <p:nvSpPr>
            <p:cNvPr id="10248" name="Freeform 7"/>
            <p:cNvSpPr>
              <a:spLocks/>
            </p:cNvSpPr>
            <p:nvPr/>
          </p:nvSpPr>
          <p:spPr bwMode="auto">
            <a:xfrm>
              <a:off x="567" y="1752"/>
              <a:ext cx="4768" cy="635"/>
            </a:xfrm>
            <a:custGeom>
              <a:avLst/>
              <a:gdLst>
                <a:gd name="T0" fmla="*/ 0 w 5080"/>
                <a:gd name="T1" fmla="*/ 144278 h 431"/>
                <a:gd name="T2" fmla="*/ 246 w 5080"/>
                <a:gd name="T3" fmla="*/ 38208 h 431"/>
                <a:gd name="T4" fmla="*/ 579 w 5080"/>
                <a:gd name="T5" fmla="*/ 68608 h 431"/>
                <a:gd name="T6" fmla="*/ 1034 w 5080"/>
                <a:gd name="T7" fmla="*/ 53135 h 431"/>
                <a:gd name="T8" fmla="*/ 1560 w 5080"/>
                <a:gd name="T9" fmla="*/ 7742 h 431"/>
                <a:gd name="T10" fmla="*/ 1892 w 5080"/>
                <a:gd name="T11" fmla="*/ 98751 h 431"/>
                <a:gd name="T12" fmla="*/ 1964 w 5080"/>
                <a:gd name="T13" fmla="*/ 98751 h 4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80"/>
                <a:gd name="T22" fmla="*/ 0 h 431"/>
                <a:gd name="T23" fmla="*/ 5080 w 5080"/>
                <a:gd name="T24" fmla="*/ 431 h 4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80" h="431">
                  <a:moveTo>
                    <a:pt x="0" y="431"/>
                  </a:moveTo>
                  <a:cubicBezTo>
                    <a:pt x="193" y="291"/>
                    <a:pt x="386" y="152"/>
                    <a:pt x="635" y="114"/>
                  </a:cubicBezTo>
                  <a:cubicBezTo>
                    <a:pt x="884" y="76"/>
                    <a:pt x="1157" y="198"/>
                    <a:pt x="1497" y="205"/>
                  </a:cubicBezTo>
                  <a:cubicBezTo>
                    <a:pt x="1837" y="212"/>
                    <a:pt x="2253" y="189"/>
                    <a:pt x="2676" y="159"/>
                  </a:cubicBezTo>
                  <a:cubicBezTo>
                    <a:pt x="3099" y="129"/>
                    <a:pt x="3667" y="0"/>
                    <a:pt x="4037" y="23"/>
                  </a:cubicBezTo>
                  <a:cubicBezTo>
                    <a:pt x="4407" y="46"/>
                    <a:pt x="4725" y="250"/>
                    <a:pt x="4899" y="295"/>
                  </a:cubicBezTo>
                  <a:cubicBezTo>
                    <a:pt x="5073" y="340"/>
                    <a:pt x="5076" y="317"/>
                    <a:pt x="5080" y="29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249" name="Group 8"/>
            <p:cNvGrpSpPr>
              <a:grpSpLocks/>
            </p:cNvGrpSpPr>
            <p:nvPr/>
          </p:nvGrpSpPr>
          <p:grpSpPr bwMode="auto">
            <a:xfrm>
              <a:off x="1228" y="1542"/>
              <a:ext cx="283" cy="371"/>
              <a:chOff x="1202" y="3339"/>
              <a:chExt cx="181" cy="363"/>
            </a:xfrm>
          </p:grpSpPr>
          <p:sp>
            <p:nvSpPr>
              <p:cNvPr id="10263" name="Line 9"/>
              <p:cNvSpPr>
                <a:spLocks noChangeShapeType="1"/>
              </p:cNvSpPr>
              <p:nvPr/>
            </p:nvSpPr>
            <p:spPr bwMode="auto">
              <a:xfrm flipV="1">
                <a:off x="1292" y="3521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64" name="Rectangle 10"/>
              <p:cNvSpPr>
                <a:spLocks noChangeArrowheads="1"/>
              </p:cNvSpPr>
              <p:nvPr/>
            </p:nvSpPr>
            <p:spPr bwMode="auto">
              <a:xfrm>
                <a:off x="1202" y="3339"/>
                <a:ext cx="181" cy="182"/>
              </a:xfrm>
              <a:prstGeom prst="rect">
                <a:avLst/>
              </a:prstGeom>
              <a:noFill/>
              <a:ln w="38100" algn="ctr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</p:grpSp>
        <p:grpSp>
          <p:nvGrpSpPr>
            <p:cNvPr id="10250" name="Group 11"/>
            <p:cNvGrpSpPr>
              <a:grpSpLocks/>
            </p:cNvGrpSpPr>
            <p:nvPr/>
          </p:nvGrpSpPr>
          <p:grpSpPr bwMode="auto">
            <a:xfrm>
              <a:off x="2455" y="1657"/>
              <a:ext cx="283" cy="371"/>
              <a:chOff x="1202" y="3339"/>
              <a:chExt cx="181" cy="363"/>
            </a:xfrm>
          </p:grpSpPr>
          <p:sp>
            <p:nvSpPr>
              <p:cNvPr id="10261" name="Line 12"/>
              <p:cNvSpPr>
                <a:spLocks noChangeShapeType="1"/>
              </p:cNvSpPr>
              <p:nvPr/>
            </p:nvSpPr>
            <p:spPr bwMode="auto">
              <a:xfrm flipV="1">
                <a:off x="1292" y="3521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62" name="Rectangle 13"/>
              <p:cNvSpPr>
                <a:spLocks noChangeArrowheads="1"/>
              </p:cNvSpPr>
              <p:nvPr/>
            </p:nvSpPr>
            <p:spPr bwMode="auto">
              <a:xfrm>
                <a:off x="1202" y="3339"/>
                <a:ext cx="181" cy="182"/>
              </a:xfrm>
              <a:prstGeom prst="rect">
                <a:avLst/>
              </a:prstGeom>
              <a:noFill/>
              <a:ln w="38100" algn="ctr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</p:grpSp>
        <p:grpSp>
          <p:nvGrpSpPr>
            <p:cNvPr id="10251" name="Group 14"/>
            <p:cNvGrpSpPr>
              <a:grpSpLocks/>
            </p:cNvGrpSpPr>
            <p:nvPr/>
          </p:nvGrpSpPr>
          <p:grpSpPr bwMode="auto">
            <a:xfrm rot="-893672">
              <a:off x="3636" y="1467"/>
              <a:ext cx="283" cy="371"/>
              <a:chOff x="1202" y="3339"/>
              <a:chExt cx="181" cy="363"/>
            </a:xfrm>
          </p:grpSpPr>
          <p:sp>
            <p:nvSpPr>
              <p:cNvPr id="10259" name="Line 15"/>
              <p:cNvSpPr>
                <a:spLocks noChangeShapeType="1"/>
              </p:cNvSpPr>
              <p:nvPr/>
            </p:nvSpPr>
            <p:spPr bwMode="auto">
              <a:xfrm flipV="1">
                <a:off x="1292" y="3521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60" name="Rectangle 16"/>
              <p:cNvSpPr>
                <a:spLocks noChangeArrowheads="1"/>
              </p:cNvSpPr>
              <p:nvPr/>
            </p:nvSpPr>
            <p:spPr bwMode="auto">
              <a:xfrm>
                <a:off x="1202" y="3339"/>
                <a:ext cx="181" cy="182"/>
              </a:xfrm>
              <a:prstGeom prst="rect">
                <a:avLst/>
              </a:prstGeom>
              <a:noFill/>
              <a:ln w="38100" algn="ctr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</p:grpSp>
        <p:grpSp>
          <p:nvGrpSpPr>
            <p:cNvPr id="10252" name="Group 17"/>
            <p:cNvGrpSpPr>
              <a:grpSpLocks/>
            </p:cNvGrpSpPr>
            <p:nvPr/>
          </p:nvGrpSpPr>
          <p:grpSpPr bwMode="auto">
            <a:xfrm rot="1789648">
              <a:off x="4865" y="1661"/>
              <a:ext cx="283" cy="371"/>
              <a:chOff x="1202" y="3339"/>
              <a:chExt cx="181" cy="363"/>
            </a:xfrm>
          </p:grpSpPr>
          <p:sp>
            <p:nvSpPr>
              <p:cNvPr id="10257" name="Line 18"/>
              <p:cNvSpPr>
                <a:spLocks noChangeShapeType="1"/>
              </p:cNvSpPr>
              <p:nvPr/>
            </p:nvSpPr>
            <p:spPr bwMode="auto">
              <a:xfrm flipV="1">
                <a:off x="1292" y="3521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58" name="Rectangle 19"/>
              <p:cNvSpPr>
                <a:spLocks noChangeArrowheads="1"/>
              </p:cNvSpPr>
              <p:nvPr/>
            </p:nvSpPr>
            <p:spPr bwMode="auto">
              <a:xfrm>
                <a:off x="1202" y="3339"/>
                <a:ext cx="181" cy="182"/>
              </a:xfrm>
              <a:prstGeom prst="rect">
                <a:avLst/>
              </a:prstGeom>
              <a:noFill/>
              <a:ln w="38100" algn="ctr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</p:grpSp>
        <p:sp>
          <p:nvSpPr>
            <p:cNvPr id="10253" name="Text Box 20"/>
            <p:cNvSpPr txBox="1">
              <a:spLocks noChangeArrowheads="1"/>
            </p:cNvSpPr>
            <p:nvPr/>
          </p:nvSpPr>
          <p:spPr bwMode="auto">
            <a:xfrm>
              <a:off x="1184" y="1516"/>
              <a:ext cx="4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>
                  <a:solidFill>
                    <a:srgbClr val="FFFF00"/>
                  </a:solidFill>
                </a:rPr>
                <a:t>-10</a:t>
              </a:r>
            </a:p>
          </p:txBody>
        </p:sp>
        <p:sp>
          <p:nvSpPr>
            <p:cNvPr id="10254" name="Text Box 21"/>
            <p:cNvSpPr txBox="1">
              <a:spLocks noChangeArrowheads="1"/>
            </p:cNvSpPr>
            <p:nvPr/>
          </p:nvSpPr>
          <p:spPr bwMode="auto">
            <a:xfrm>
              <a:off x="2477" y="1625"/>
              <a:ext cx="4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>
                  <a:solidFill>
                    <a:srgbClr val="FFFF00"/>
                  </a:solidFill>
                </a:rPr>
                <a:t>0</a:t>
              </a:r>
            </a:p>
          </p:txBody>
        </p:sp>
        <p:sp>
          <p:nvSpPr>
            <p:cNvPr id="10255" name="Text Box 22"/>
            <p:cNvSpPr txBox="1">
              <a:spLocks noChangeArrowheads="1"/>
            </p:cNvSpPr>
            <p:nvPr/>
          </p:nvSpPr>
          <p:spPr bwMode="auto">
            <a:xfrm rot="-860246">
              <a:off x="3589" y="1427"/>
              <a:ext cx="4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>
                  <a:solidFill>
                    <a:srgbClr val="FFFF00"/>
                  </a:solidFill>
                </a:rPr>
                <a:t>10</a:t>
              </a:r>
            </a:p>
          </p:txBody>
        </p:sp>
        <p:sp>
          <p:nvSpPr>
            <p:cNvPr id="10256" name="Text Box 23"/>
            <p:cNvSpPr txBox="1">
              <a:spLocks noChangeArrowheads="1"/>
            </p:cNvSpPr>
            <p:nvPr/>
          </p:nvSpPr>
          <p:spPr bwMode="auto">
            <a:xfrm rot="1633298">
              <a:off x="4883" y="1670"/>
              <a:ext cx="4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>
                  <a:solidFill>
                    <a:srgbClr val="FFFF00"/>
                  </a:solidFill>
                </a:rPr>
                <a:t>20</a:t>
              </a:r>
            </a:p>
          </p:txBody>
        </p:sp>
      </p:grpSp>
      <p:sp>
        <p:nvSpPr>
          <p:cNvPr id="197657" name="Text Box 25"/>
          <p:cNvSpPr txBox="1">
            <a:spLocks noChangeArrowheads="1"/>
          </p:cNvSpPr>
          <p:nvPr/>
        </p:nvSpPr>
        <p:spPr bwMode="auto">
          <a:xfrm>
            <a:off x="755650" y="5964238"/>
            <a:ext cx="55451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9900"/>
                </a:solidFill>
              </a:rPr>
              <a:t>d = </a:t>
            </a:r>
            <a:r>
              <a:rPr lang="el-GR" altLang="pt-BR" sz="2400">
                <a:solidFill>
                  <a:srgbClr val="FF9900"/>
                </a:solidFill>
                <a:cs typeface="Arial" pitchFamily="34" charset="0"/>
              </a:rPr>
              <a:t>Σ</a:t>
            </a:r>
            <a:r>
              <a:rPr lang="pt-BR" altLang="pt-BR" sz="2400">
                <a:solidFill>
                  <a:srgbClr val="FF9900"/>
                </a:solidFill>
                <a:cs typeface="Arial" pitchFamily="34" charset="0"/>
              </a:rPr>
              <a:t> </a:t>
            </a:r>
            <a:r>
              <a:rPr lang="en-US" altLang="pt-BR" sz="2400">
                <a:solidFill>
                  <a:srgbClr val="FF9900"/>
                </a:solidFill>
                <a:cs typeface="Arial" pitchFamily="34" charset="0"/>
              </a:rPr>
              <a:t>|</a:t>
            </a:r>
            <a:r>
              <a:rPr lang="el-GR" altLang="pt-BR" sz="2400">
                <a:solidFill>
                  <a:srgbClr val="FF9900"/>
                </a:solidFill>
              </a:rPr>
              <a:t>Δ</a:t>
            </a:r>
            <a:r>
              <a:rPr lang="pt-BR" altLang="pt-BR" sz="2400">
                <a:solidFill>
                  <a:srgbClr val="FF9900"/>
                </a:solidFill>
              </a:rPr>
              <a:t>S </a:t>
            </a:r>
            <a:r>
              <a:rPr lang="en-US" altLang="pt-BR" sz="2400">
                <a:solidFill>
                  <a:srgbClr val="FF9900"/>
                </a:solidFill>
              </a:rPr>
              <a:t>|</a:t>
            </a:r>
            <a:r>
              <a:rPr lang="pt-BR" altLang="pt-BR" sz="2400">
                <a:solidFill>
                  <a:srgbClr val="FF9900"/>
                </a:solidFill>
              </a:rPr>
              <a:t> = </a:t>
            </a:r>
            <a:r>
              <a:rPr lang="en-US" altLang="pt-BR" sz="2400">
                <a:solidFill>
                  <a:srgbClr val="FF9900"/>
                </a:solidFill>
              </a:rPr>
              <a:t>|</a:t>
            </a:r>
            <a:r>
              <a:rPr lang="el-GR" altLang="pt-BR" sz="2400">
                <a:solidFill>
                  <a:srgbClr val="FF9900"/>
                </a:solidFill>
              </a:rPr>
              <a:t>Δ</a:t>
            </a:r>
            <a:r>
              <a:rPr lang="pt-BR" altLang="pt-BR" sz="2400">
                <a:solidFill>
                  <a:srgbClr val="FF9900"/>
                </a:solidFill>
              </a:rPr>
              <a:t>S</a:t>
            </a:r>
            <a:r>
              <a:rPr lang="pt-BR" altLang="pt-BR" sz="1600">
                <a:solidFill>
                  <a:srgbClr val="FF9900"/>
                </a:solidFill>
              </a:rPr>
              <a:t>ida</a:t>
            </a:r>
            <a:r>
              <a:rPr lang="pt-BR" altLang="pt-BR" sz="2400">
                <a:solidFill>
                  <a:srgbClr val="FF9900"/>
                </a:solidFill>
              </a:rPr>
              <a:t> </a:t>
            </a:r>
            <a:r>
              <a:rPr lang="en-US" altLang="pt-BR" sz="2400">
                <a:solidFill>
                  <a:srgbClr val="FF9900"/>
                </a:solidFill>
              </a:rPr>
              <a:t>|+|</a:t>
            </a:r>
            <a:r>
              <a:rPr lang="el-GR" altLang="pt-BR" sz="2400">
                <a:solidFill>
                  <a:srgbClr val="FF9900"/>
                </a:solidFill>
              </a:rPr>
              <a:t>Δ</a:t>
            </a:r>
            <a:r>
              <a:rPr lang="pt-BR" altLang="pt-BR" sz="2400">
                <a:solidFill>
                  <a:srgbClr val="FF9900"/>
                </a:solidFill>
              </a:rPr>
              <a:t>S</a:t>
            </a:r>
            <a:r>
              <a:rPr lang="pt-BR" altLang="pt-BR" sz="1600">
                <a:solidFill>
                  <a:srgbClr val="FF9900"/>
                </a:solidFill>
              </a:rPr>
              <a:t>volta</a:t>
            </a:r>
            <a:r>
              <a:rPr lang="pt-BR" altLang="pt-BR" sz="2400">
                <a:solidFill>
                  <a:srgbClr val="FF9900"/>
                </a:solidFill>
              </a:rPr>
              <a:t> </a:t>
            </a:r>
            <a:r>
              <a:rPr lang="en-US" altLang="pt-BR" sz="2400">
                <a:solidFill>
                  <a:srgbClr val="FF9900"/>
                </a:solidFill>
              </a:rPr>
              <a:t>|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400">
                <a:solidFill>
                  <a:srgbClr val="FF9900"/>
                </a:solidFill>
              </a:rPr>
              <a:t>d = 30 + 10 = 40m</a:t>
            </a:r>
            <a:endParaRPr lang="pt-BR" altLang="pt-BR" sz="2400">
              <a:solidFill>
                <a:srgbClr val="FF9900"/>
              </a:solidFill>
            </a:endParaRPr>
          </a:p>
        </p:txBody>
      </p:sp>
      <p:sp>
        <p:nvSpPr>
          <p:cNvPr id="197658" name="Text Box 26"/>
          <p:cNvSpPr txBox="1">
            <a:spLocks noChangeArrowheads="1"/>
          </p:cNvSpPr>
          <p:nvPr/>
        </p:nvSpPr>
        <p:spPr bwMode="auto">
          <a:xfrm>
            <a:off x="71438" y="3789363"/>
            <a:ext cx="89646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1) Determine a variação de espaço </a:t>
            </a:r>
            <a:r>
              <a:rPr lang="el-GR" altLang="pt-BR" sz="2400"/>
              <a:t>Δ</a:t>
            </a:r>
            <a:r>
              <a:rPr lang="pt-BR" altLang="pt-BR" sz="2400"/>
              <a:t>S do móvel no intervalo de 0 a 8s. </a:t>
            </a:r>
          </a:p>
        </p:txBody>
      </p:sp>
      <p:sp>
        <p:nvSpPr>
          <p:cNvPr id="197659" name="Text Box 27"/>
          <p:cNvSpPr txBox="1">
            <a:spLocks noChangeArrowheads="1"/>
          </p:cNvSpPr>
          <p:nvPr/>
        </p:nvSpPr>
        <p:spPr bwMode="auto">
          <a:xfrm>
            <a:off x="719138" y="4551363"/>
            <a:ext cx="49323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pt-BR" sz="2400">
                <a:solidFill>
                  <a:srgbClr val="FF9900"/>
                </a:solidFill>
              </a:rPr>
              <a:t>Δ</a:t>
            </a:r>
            <a:r>
              <a:rPr lang="pt-BR" altLang="pt-BR" sz="2400">
                <a:solidFill>
                  <a:srgbClr val="FF9900"/>
                </a:solidFill>
              </a:rPr>
              <a:t>S = S</a:t>
            </a:r>
            <a:r>
              <a:rPr lang="pt-BR" altLang="pt-BR" sz="1800">
                <a:solidFill>
                  <a:srgbClr val="FF9900"/>
                </a:solidFill>
              </a:rPr>
              <a:t>final </a:t>
            </a:r>
            <a:r>
              <a:rPr lang="pt-BR" altLang="pt-BR" sz="2400">
                <a:solidFill>
                  <a:srgbClr val="FF9900"/>
                </a:solidFill>
              </a:rPr>
              <a:t>– S</a:t>
            </a:r>
            <a:r>
              <a:rPr lang="pt-BR" altLang="pt-BR" sz="1800">
                <a:solidFill>
                  <a:srgbClr val="FF9900"/>
                </a:solidFill>
              </a:rPr>
              <a:t>inicial = </a:t>
            </a:r>
            <a:r>
              <a:rPr lang="pt-BR" altLang="pt-BR" sz="2400">
                <a:solidFill>
                  <a:srgbClr val="FF9900"/>
                </a:solidFill>
              </a:rPr>
              <a:t>S</a:t>
            </a:r>
            <a:r>
              <a:rPr lang="pt-BR" altLang="pt-BR" sz="1800">
                <a:solidFill>
                  <a:srgbClr val="FF9900"/>
                </a:solidFill>
              </a:rPr>
              <a:t>8</a:t>
            </a:r>
            <a:r>
              <a:rPr lang="pt-BR" altLang="pt-BR" sz="2400">
                <a:solidFill>
                  <a:srgbClr val="FF9900"/>
                </a:solidFill>
              </a:rPr>
              <a:t> – S</a:t>
            </a:r>
            <a:r>
              <a:rPr lang="pt-BR" altLang="pt-BR" sz="1800">
                <a:solidFill>
                  <a:srgbClr val="FF9900"/>
                </a:solidFill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pt-BR" sz="2400">
                <a:solidFill>
                  <a:srgbClr val="FF9900"/>
                </a:solidFill>
              </a:rPr>
              <a:t>Δ</a:t>
            </a:r>
            <a:r>
              <a:rPr lang="pt-BR" altLang="pt-BR" sz="2400">
                <a:solidFill>
                  <a:srgbClr val="FF9900"/>
                </a:solidFill>
              </a:rPr>
              <a:t>S = +10 – (-10) = 20m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7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 autoUpdateAnimBg="0"/>
      <p:bldP spid="197657" grpId="0"/>
      <p:bldP spid="197658" grpId="0" autoUpdateAnimBg="0"/>
      <p:bldP spid="1976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1042988" y="307975"/>
            <a:ext cx="698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/>
              <a:t>Interpretação do exemplo 1:</a:t>
            </a:r>
          </a:p>
        </p:txBody>
      </p:sp>
      <p:grpSp>
        <p:nvGrpSpPr>
          <p:cNvPr id="11267" name="Group 29"/>
          <p:cNvGrpSpPr>
            <a:grpSpLocks/>
          </p:cNvGrpSpPr>
          <p:nvPr/>
        </p:nvGrpSpPr>
        <p:grpSpPr bwMode="auto">
          <a:xfrm>
            <a:off x="900113" y="1557338"/>
            <a:ext cx="7569200" cy="1524000"/>
            <a:chOff x="567" y="1427"/>
            <a:chExt cx="4768" cy="960"/>
          </a:xfrm>
        </p:grpSpPr>
        <p:sp>
          <p:nvSpPr>
            <p:cNvPr id="11273" name="Freeform 5"/>
            <p:cNvSpPr>
              <a:spLocks/>
            </p:cNvSpPr>
            <p:nvPr/>
          </p:nvSpPr>
          <p:spPr bwMode="auto">
            <a:xfrm>
              <a:off x="567" y="1752"/>
              <a:ext cx="4768" cy="635"/>
            </a:xfrm>
            <a:custGeom>
              <a:avLst/>
              <a:gdLst>
                <a:gd name="T0" fmla="*/ 0 w 5080"/>
                <a:gd name="T1" fmla="*/ 144278 h 431"/>
                <a:gd name="T2" fmla="*/ 246 w 5080"/>
                <a:gd name="T3" fmla="*/ 38208 h 431"/>
                <a:gd name="T4" fmla="*/ 579 w 5080"/>
                <a:gd name="T5" fmla="*/ 68608 h 431"/>
                <a:gd name="T6" fmla="*/ 1034 w 5080"/>
                <a:gd name="T7" fmla="*/ 53135 h 431"/>
                <a:gd name="T8" fmla="*/ 1560 w 5080"/>
                <a:gd name="T9" fmla="*/ 7742 h 431"/>
                <a:gd name="T10" fmla="*/ 1892 w 5080"/>
                <a:gd name="T11" fmla="*/ 98751 h 431"/>
                <a:gd name="T12" fmla="*/ 1964 w 5080"/>
                <a:gd name="T13" fmla="*/ 98751 h 4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80"/>
                <a:gd name="T22" fmla="*/ 0 h 431"/>
                <a:gd name="T23" fmla="*/ 5080 w 5080"/>
                <a:gd name="T24" fmla="*/ 431 h 4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80" h="431">
                  <a:moveTo>
                    <a:pt x="0" y="431"/>
                  </a:moveTo>
                  <a:cubicBezTo>
                    <a:pt x="193" y="291"/>
                    <a:pt x="386" y="152"/>
                    <a:pt x="635" y="114"/>
                  </a:cubicBezTo>
                  <a:cubicBezTo>
                    <a:pt x="884" y="76"/>
                    <a:pt x="1157" y="198"/>
                    <a:pt x="1497" y="205"/>
                  </a:cubicBezTo>
                  <a:cubicBezTo>
                    <a:pt x="1837" y="212"/>
                    <a:pt x="2253" y="189"/>
                    <a:pt x="2676" y="159"/>
                  </a:cubicBezTo>
                  <a:cubicBezTo>
                    <a:pt x="3099" y="129"/>
                    <a:pt x="3667" y="0"/>
                    <a:pt x="4037" y="23"/>
                  </a:cubicBezTo>
                  <a:cubicBezTo>
                    <a:pt x="4407" y="46"/>
                    <a:pt x="4725" y="250"/>
                    <a:pt x="4899" y="295"/>
                  </a:cubicBezTo>
                  <a:cubicBezTo>
                    <a:pt x="5073" y="340"/>
                    <a:pt x="5076" y="317"/>
                    <a:pt x="5080" y="29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1274" name="Group 6"/>
            <p:cNvGrpSpPr>
              <a:grpSpLocks/>
            </p:cNvGrpSpPr>
            <p:nvPr/>
          </p:nvGrpSpPr>
          <p:grpSpPr bwMode="auto">
            <a:xfrm>
              <a:off x="1228" y="1542"/>
              <a:ext cx="283" cy="371"/>
              <a:chOff x="1202" y="3339"/>
              <a:chExt cx="181" cy="363"/>
            </a:xfrm>
          </p:grpSpPr>
          <p:sp>
            <p:nvSpPr>
              <p:cNvPr id="11288" name="Line 7"/>
              <p:cNvSpPr>
                <a:spLocks noChangeShapeType="1"/>
              </p:cNvSpPr>
              <p:nvPr/>
            </p:nvSpPr>
            <p:spPr bwMode="auto">
              <a:xfrm flipV="1">
                <a:off x="1292" y="3521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89" name="Rectangle 8"/>
              <p:cNvSpPr>
                <a:spLocks noChangeArrowheads="1"/>
              </p:cNvSpPr>
              <p:nvPr/>
            </p:nvSpPr>
            <p:spPr bwMode="auto">
              <a:xfrm>
                <a:off x="1202" y="3339"/>
                <a:ext cx="181" cy="182"/>
              </a:xfrm>
              <a:prstGeom prst="rect">
                <a:avLst/>
              </a:prstGeom>
              <a:noFill/>
              <a:ln w="38100" algn="ctr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</p:grpSp>
        <p:grpSp>
          <p:nvGrpSpPr>
            <p:cNvPr id="11275" name="Group 9"/>
            <p:cNvGrpSpPr>
              <a:grpSpLocks/>
            </p:cNvGrpSpPr>
            <p:nvPr/>
          </p:nvGrpSpPr>
          <p:grpSpPr bwMode="auto">
            <a:xfrm>
              <a:off x="2455" y="1657"/>
              <a:ext cx="283" cy="371"/>
              <a:chOff x="1202" y="3339"/>
              <a:chExt cx="181" cy="363"/>
            </a:xfrm>
          </p:grpSpPr>
          <p:sp>
            <p:nvSpPr>
              <p:cNvPr id="11286" name="Line 10"/>
              <p:cNvSpPr>
                <a:spLocks noChangeShapeType="1"/>
              </p:cNvSpPr>
              <p:nvPr/>
            </p:nvSpPr>
            <p:spPr bwMode="auto">
              <a:xfrm flipV="1">
                <a:off x="1292" y="3521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87" name="Rectangle 11"/>
              <p:cNvSpPr>
                <a:spLocks noChangeArrowheads="1"/>
              </p:cNvSpPr>
              <p:nvPr/>
            </p:nvSpPr>
            <p:spPr bwMode="auto">
              <a:xfrm>
                <a:off x="1202" y="3339"/>
                <a:ext cx="181" cy="182"/>
              </a:xfrm>
              <a:prstGeom prst="rect">
                <a:avLst/>
              </a:prstGeom>
              <a:noFill/>
              <a:ln w="38100" algn="ctr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</p:grpSp>
        <p:grpSp>
          <p:nvGrpSpPr>
            <p:cNvPr id="11276" name="Group 12"/>
            <p:cNvGrpSpPr>
              <a:grpSpLocks/>
            </p:cNvGrpSpPr>
            <p:nvPr/>
          </p:nvGrpSpPr>
          <p:grpSpPr bwMode="auto">
            <a:xfrm rot="-893672">
              <a:off x="3636" y="1467"/>
              <a:ext cx="283" cy="371"/>
              <a:chOff x="1202" y="3339"/>
              <a:chExt cx="181" cy="363"/>
            </a:xfrm>
          </p:grpSpPr>
          <p:sp>
            <p:nvSpPr>
              <p:cNvPr id="11284" name="Line 13"/>
              <p:cNvSpPr>
                <a:spLocks noChangeShapeType="1"/>
              </p:cNvSpPr>
              <p:nvPr/>
            </p:nvSpPr>
            <p:spPr bwMode="auto">
              <a:xfrm flipV="1">
                <a:off x="1292" y="3521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85" name="Rectangle 14"/>
              <p:cNvSpPr>
                <a:spLocks noChangeArrowheads="1"/>
              </p:cNvSpPr>
              <p:nvPr/>
            </p:nvSpPr>
            <p:spPr bwMode="auto">
              <a:xfrm>
                <a:off x="1202" y="3339"/>
                <a:ext cx="181" cy="182"/>
              </a:xfrm>
              <a:prstGeom prst="rect">
                <a:avLst/>
              </a:prstGeom>
              <a:noFill/>
              <a:ln w="38100" algn="ctr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</p:grpSp>
        <p:grpSp>
          <p:nvGrpSpPr>
            <p:cNvPr id="11277" name="Group 15"/>
            <p:cNvGrpSpPr>
              <a:grpSpLocks/>
            </p:cNvGrpSpPr>
            <p:nvPr/>
          </p:nvGrpSpPr>
          <p:grpSpPr bwMode="auto">
            <a:xfrm rot="1789648">
              <a:off x="4865" y="1661"/>
              <a:ext cx="283" cy="371"/>
              <a:chOff x="1202" y="3339"/>
              <a:chExt cx="181" cy="363"/>
            </a:xfrm>
          </p:grpSpPr>
          <p:sp>
            <p:nvSpPr>
              <p:cNvPr id="11282" name="Line 16"/>
              <p:cNvSpPr>
                <a:spLocks noChangeShapeType="1"/>
              </p:cNvSpPr>
              <p:nvPr/>
            </p:nvSpPr>
            <p:spPr bwMode="auto">
              <a:xfrm flipV="1">
                <a:off x="1292" y="3521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83" name="Rectangle 17"/>
              <p:cNvSpPr>
                <a:spLocks noChangeArrowheads="1"/>
              </p:cNvSpPr>
              <p:nvPr/>
            </p:nvSpPr>
            <p:spPr bwMode="auto">
              <a:xfrm>
                <a:off x="1202" y="3339"/>
                <a:ext cx="181" cy="182"/>
              </a:xfrm>
              <a:prstGeom prst="rect">
                <a:avLst/>
              </a:prstGeom>
              <a:noFill/>
              <a:ln w="38100" algn="ctr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2400"/>
              </a:p>
            </p:txBody>
          </p:sp>
        </p:grpSp>
        <p:sp>
          <p:nvSpPr>
            <p:cNvPr id="11278" name="Text Box 18"/>
            <p:cNvSpPr txBox="1">
              <a:spLocks noChangeArrowheads="1"/>
            </p:cNvSpPr>
            <p:nvPr/>
          </p:nvSpPr>
          <p:spPr bwMode="auto">
            <a:xfrm>
              <a:off x="1184" y="1516"/>
              <a:ext cx="4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>
                  <a:solidFill>
                    <a:srgbClr val="FFFF00"/>
                  </a:solidFill>
                </a:rPr>
                <a:t>-10</a:t>
              </a:r>
            </a:p>
          </p:txBody>
        </p:sp>
        <p:sp>
          <p:nvSpPr>
            <p:cNvPr id="11279" name="Text Box 19"/>
            <p:cNvSpPr txBox="1">
              <a:spLocks noChangeArrowheads="1"/>
            </p:cNvSpPr>
            <p:nvPr/>
          </p:nvSpPr>
          <p:spPr bwMode="auto">
            <a:xfrm>
              <a:off x="2477" y="1625"/>
              <a:ext cx="4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>
                  <a:solidFill>
                    <a:srgbClr val="FFFF00"/>
                  </a:solidFill>
                </a:rPr>
                <a:t>0</a:t>
              </a:r>
            </a:p>
          </p:txBody>
        </p:sp>
        <p:sp>
          <p:nvSpPr>
            <p:cNvPr id="11280" name="Text Box 20"/>
            <p:cNvSpPr txBox="1">
              <a:spLocks noChangeArrowheads="1"/>
            </p:cNvSpPr>
            <p:nvPr/>
          </p:nvSpPr>
          <p:spPr bwMode="auto">
            <a:xfrm rot="-860246">
              <a:off x="3589" y="1427"/>
              <a:ext cx="4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>
                  <a:solidFill>
                    <a:srgbClr val="FFFF00"/>
                  </a:solidFill>
                </a:rPr>
                <a:t>10</a:t>
              </a:r>
            </a:p>
          </p:txBody>
        </p:sp>
        <p:sp>
          <p:nvSpPr>
            <p:cNvPr id="11281" name="Text Box 21"/>
            <p:cNvSpPr txBox="1">
              <a:spLocks noChangeArrowheads="1"/>
            </p:cNvSpPr>
            <p:nvPr/>
          </p:nvSpPr>
          <p:spPr bwMode="auto">
            <a:xfrm rot="1633298">
              <a:off x="4883" y="1670"/>
              <a:ext cx="4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>
                  <a:solidFill>
                    <a:srgbClr val="FFFF00"/>
                  </a:solidFill>
                </a:rPr>
                <a:t>20</a:t>
              </a:r>
            </a:p>
          </p:txBody>
        </p:sp>
      </p:grpSp>
      <p:sp>
        <p:nvSpPr>
          <p:cNvPr id="198679" name="Text Box 23"/>
          <p:cNvSpPr txBox="1">
            <a:spLocks noChangeArrowheads="1"/>
          </p:cNvSpPr>
          <p:nvPr/>
        </p:nvSpPr>
        <p:spPr bwMode="auto">
          <a:xfrm>
            <a:off x="71438" y="3122613"/>
            <a:ext cx="896461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O móvel saiu da placa -10m, foi até a placa +20m, inverteu o movimento e finalizou na placa +10m.  Entre o início e o fim do movimento, o móvel: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	</a:t>
            </a:r>
            <a:r>
              <a:rPr lang="pt-BR" altLang="pt-BR" sz="2400">
                <a:solidFill>
                  <a:srgbClr val="FF9900"/>
                </a:solidFill>
              </a:rPr>
              <a:t>Teve um ΔS = 20m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9900"/>
                </a:solidFill>
              </a:rPr>
              <a:t>	Teve um d = 40m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9900"/>
                </a:solidFill>
              </a:rPr>
              <a:t>	</a:t>
            </a:r>
            <a:r>
              <a:rPr lang="pt-BR" altLang="pt-BR" sz="2400"/>
              <a:t>Observe que o deslocamento pode ser estimado em um valor próximo de 18m pois é medido em linha reta, uma vez que é um vetor.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	</a:t>
            </a:r>
            <a:r>
              <a:rPr lang="pt-BR" altLang="pt-BR" sz="2400">
                <a:solidFill>
                  <a:srgbClr val="FF9900"/>
                </a:solidFill>
              </a:rPr>
              <a:t>Deslocamento de 18m.</a:t>
            </a:r>
            <a:endParaRPr lang="el-GR" altLang="pt-BR" sz="2400">
              <a:solidFill>
                <a:srgbClr val="FF99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  <p:grpSp>
        <p:nvGrpSpPr>
          <p:cNvPr id="11269" name="Group 33"/>
          <p:cNvGrpSpPr>
            <a:grpSpLocks/>
          </p:cNvGrpSpPr>
          <p:nvPr/>
        </p:nvGrpSpPr>
        <p:grpSpPr bwMode="auto">
          <a:xfrm>
            <a:off x="2184400" y="1855788"/>
            <a:ext cx="3889375" cy="482600"/>
            <a:chOff x="-2155" y="2069"/>
            <a:chExt cx="2450" cy="304"/>
          </a:xfrm>
        </p:grpSpPr>
        <p:sp>
          <p:nvSpPr>
            <p:cNvPr id="11270" name="Line 25"/>
            <p:cNvSpPr>
              <a:spLocks noChangeShapeType="1"/>
            </p:cNvSpPr>
            <p:nvPr/>
          </p:nvSpPr>
          <p:spPr bwMode="auto">
            <a:xfrm flipV="1">
              <a:off x="-2155" y="2282"/>
              <a:ext cx="2450" cy="9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271" name="Text Box 30"/>
            <p:cNvSpPr txBox="1">
              <a:spLocks noChangeArrowheads="1"/>
            </p:cNvSpPr>
            <p:nvPr/>
          </p:nvSpPr>
          <p:spPr bwMode="auto">
            <a:xfrm>
              <a:off x="-1066" y="2069"/>
              <a:ext cx="7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717550" indent="-358775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pt-BR" sz="2400">
                  <a:solidFill>
                    <a:srgbClr val="CC0000"/>
                  </a:solidFill>
                  <a:latin typeface="Lucida Console" pitchFamily="49" charset="0"/>
                </a:rPr>
                <a:t>Δ</a:t>
              </a:r>
              <a:r>
                <a:rPr lang="pt-BR" altLang="pt-BR" sz="2400">
                  <a:solidFill>
                    <a:srgbClr val="CC0000"/>
                  </a:solidFill>
                  <a:latin typeface="Lucida Console" pitchFamily="49" charset="0"/>
                </a:rPr>
                <a:t>r</a:t>
              </a:r>
              <a:endParaRPr lang="el-GR" altLang="pt-BR" sz="2400">
                <a:solidFill>
                  <a:srgbClr val="CC0000"/>
                </a:solidFill>
                <a:latin typeface="Lucida Console" pitchFamily="49" charset="0"/>
              </a:endParaRPr>
            </a:p>
          </p:txBody>
        </p:sp>
        <p:sp>
          <p:nvSpPr>
            <p:cNvPr id="11272" name="Line 32"/>
            <p:cNvSpPr>
              <a:spLocks noChangeShapeType="1"/>
            </p:cNvSpPr>
            <p:nvPr/>
          </p:nvSpPr>
          <p:spPr bwMode="auto">
            <a:xfrm>
              <a:off x="-703" y="2125"/>
              <a:ext cx="18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 autoUpdateAnimBg="0"/>
      <p:bldP spid="198679" grpId="0" autoUpdateAnimBg="0"/>
    </p:bldLst>
  </p:timing>
</p:sld>
</file>

<file path=ppt/theme/theme1.xml><?xml version="1.0" encoding="utf-8"?>
<a:theme xmlns:a="http://schemas.openxmlformats.org/drawingml/2006/main" name="Feixe">
  <a:themeElements>
    <a:clrScheme name="Feixe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Feix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eixe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4620</TotalTime>
  <Words>4033</Words>
  <Application>Microsoft Office PowerPoint</Application>
  <PresentationFormat>Apresentação na tela (4:3)</PresentationFormat>
  <Paragraphs>746</Paragraphs>
  <Slides>74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74</vt:i4>
      </vt:variant>
    </vt:vector>
  </HeadingPairs>
  <TitlesOfParts>
    <vt:vector size="83" baseType="lpstr">
      <vt:lpstr>Arial</vt:lpstr>
      <vt:lpstr>Wingdings</vt:lpstr>
      <vt:lpstr>Calibri</vt:lpstr>
      <vt:lpstr>Lucida Console</vt:lpstr>
      <vt:lpstr>Futura XBlk BT</vt:lpstr>
      <vt:lpstr>Futura Md BT</vt:lpstr>
      <vt:lpstr>Symbol</vt:lpstr>
      <vt:lpstr>Feixe</vt:lpstr>
      <vt:lpstr>Microsoft Equation 3.0</vt:lpstr>
      <vt:lpstr>Física        Primeiro Ano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Velocidade</vt:lpstr>
      <vt:lpstr>Aceleração</vt:lpstr>
      <vt:lpstr>Aplicação de derivada</vt:lpstr>
      <vt:lpstr>Apresentação do PowerPoint</vt:lpstr>
      <vt:lpstr>Cálculo do tempo para o encontro dos dois móveis: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Força de atrito</vt:lpstr>
      <vt:lpstr>Lei de Hooke</vt:lpstr>
      <vt:lpstr>Aplicação da 2ª lei de Newton</vt:lpstr>
      <vt:lpstr>Aplicação da 2ª lei de Newton</vt:lpstr>
      <vt:lpstr>Aplicação da 2ª lei de Newton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Energia Mecânica (EM)</vt:lpstr>
      <vt:lpstr>Conservação da Energia</vt:lpstr>
      <vt:lpstr>Apresentação do PowerPoint</vt:lpstr>
      <vt:lpstr>Apresentação do PowerPoint</vt:lpstr>
      <vt:lpstr>Apresentação do PowerPoint</vt:lpstr>
      <vt:lpstr>Mecânica Impulsiva</vt:lpstr>
      <vt:lpstr>Apresentação do PowerPoint</vt:lpstr>
      <vt:lpstr>Apresentação do PowerPoint</vt:lpstr>
      <vt:lpstr>Apresentação do PowerPoint</vt:lpstr>
    </vt:vector>
  </TitlesOfParts>
  <Company>Kille®Soft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Cliente</dc:creator>
  <cp:lastModifiedBy>Pessoal</cp:lastModifiedBy>
  <cp:revision>258</cp:revision>
  <dcterms:created xsi:type="dcterms:W3CDTF">2006-01-02T13:43:25Z</dcterms:created>
  <dcterms:modified xsi:type="dcterms:W3CDTF">2017-05-28T22:55:02Z</dcterms:modified>
</cp:coreProperties>
</file>